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50"/>
  </p:notesMasterIdLst>
  <p:sldIdLst>
    <p:sldId id="1306" r:id="rId4"/>
    <p:sldId id="1322" r:id="rId5"/>
    <p:sldId id="1319" r:id="rId6"/>
    <p:sldId id="1320" r:id="rId7"/>
    <p:sldId id="256" r:id="rId8"/>
    <p:sldId id="1317" r:id="rId9"/>
    <p:sldId id="259" r:id="rId10"/>
    <p:sldId id="1315" r:id="rId11"/>
    <p:sldId id="1316" r:id="rId12"/>
    <p:sldId id="273" r:id="rId13"/>
    <p:sldId id="1310" r:id="rId14"/>
    <p:sldId id="276" r:id="rId15"/>
    <p:sldId id="277" r:id="rId16"/>
    <p:sldId id="1323" r:id="rId17"/>
    <p:sldId id="275" r:id="rId18"/>
    <p:sldId id="1307" r:id="rId19"/>
    <p:sldId id="266" r:id="rId20"/>
    <p:sldId id="272" r:id="rId21"/>
    <p:sldId id="267" r:id="rId22"/>
    <p:sldId id="258" r:id="rId23"/>
    <p:sldId id="268" r:id="rId24"/>
    <p:sldId id="274" r:id="rId25"/>
    <p:sldId id="269" r:id="rId26"/>
    <p:sldId id="270" r:id="rId27"/>
    <p:sldId id="278" r:id="rId28"/>
    <p:sldId id="271" r:id="rId29"/>
    <p:sldId id="1305" r:id="rId30"/>
    <p:sldId id="260" r:id="rId31"/>
    <p:sldId id="261" r:id="rId32"/>
    <p:sldId id="262" r:id="rId33"/>
    <p:sldId id="263" r:id="rId34"/>
    <p:sldId id="264" r:id="rId35"/>
    <p:sldId id="265" r:id="rId36"/>
    <p:sldId id="1308" r:id="rId37"/>
    <p:sldId id="279" r:id="rId38"/>
    <p:sldId id="280" r:id="rId39"/>
    <p:sldId id="282" r:id="rId40"/>
    <p:sldId id="281" r:id="rId41"/>
    <p:sldId id="1313" r:id="rId42"/>
    <p:sldId id="283" r:id="rId43"/>
    <p:sldId id="1309" r:id="rId44"/>
    <p:sldId id="1314" r:id="rId45"/>
    <p:sldId id="1321" r:id="rId46"/>
    <p:sldId id="1311" r:id="rId47"/>
    <p:sldId id="1312" r:id="rId48"/>
    <p:sldId id="131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524"/>
    <a:srgbClr val="DE6A73"/>
    <a:srgbClr val="69C060"/>
    <a:srgbClr val="F9B5AC"/>
    <a:srgbClr val="B0413E"/>
    <a:srgbClr val="FFFFFF"/>
    <a:srgbClr val="EEF5DB"/>
    <a:srgbClr val="4F6367"/>
    <a:srgbClr val="744253"/>
    <a:srgbClr val="FFBE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94660"/>
  </p:normalViewPr>
  <p:slideViewPr>
    <p:cSldViewPr snapToGrid="0">
      <p:cViewPr varScale="1">
        <p:scale>
          <a:sx n="107" d="100"/>
          <a:sy n="107" d="100"/>
        </p:scale>
        <p:origin x="780"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5451E-BD6F-452C-80F5-331D92920208}"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0D665-6194-4652-9F0E-06D324E2D168}" type="slidenum">
              <a:rPr lang="en-US" smtClean="0"/>
              <a:t>‹#›</a:t>
            </a:fld>
            <a:endParaRPr lang="en-US"/>
          </a:p>
        </p:txBody>
      </p:sp>
    </p:spTree>
    <p:extLst>
      <p:ext uri="{BB962C8B-B14F-4D97-AF65-F5344CB8AC3E}">
        <p14:creationId xmlns:p14="http://schemas.microsoft.com/office/powerpoint/2010/main" val="239385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0733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31</a:t>
            </a:fld>
            <a:endParaRPr lang="en-US"/>
          </a:p>
        </p:txBody>
      </p:sp>
    </p:spTree>
    <p:extLst>
      <p:ext uri="{BB962C8B-B14F-4D97-AF65-F5344CB8AC3E}">
        <p14:creationId xmlns:p14="http://schemas.microsoft.com/office/powerpoint/2010/main" val="266611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7859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8499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326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2</a:t>
            </a:fld>
            <a:endParaRPr lang="en-US"/>
          </a:p>
        </p:txBody>
      </p:sp>
    </p:spTree>
    <p:extLst>
      <p:ext uri="{BB962C8B-B14F-4D97-AF65-F5344CB8AC3E}">
        <p14:creationId xmlns:p14="http://schemas.microsoft.com/office/powerpoint/2010/main" val="424255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4339CB-69CD-42E3-993C-E349B0CC0042}"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p:cNvSpPr>
            <a:spLocks noGrp="1" noRot="1" noChangeAspect="1" noChangeArrowheads="1" noTextEdit="1"/>
          </p:cNvSpPr>
          <p:nvPr>
            <p:ph type="sldImg"/>
          </p:nvPr>
        </p:nvSpPr>
        <p:spPr>
          <a:xfrm>
            <a:off x="-3573463" y="1196975"/>
            <a:ext cx="14116051" cy="7940675"/>
          </a:xfrm>
          <a:ln/>
        </p:spPr>
      </p:sp>
      <p:sp>
        <p:nvSpPr>
          <p:cNvPr id="57348" name="Rectangle 3"/>
          <p:cNvSpPr>
            <a:spLocks noGrp="1" noChangeArrowheads="1"/>
          </p:cNvSpPr>
          <p:nvPr>
            <p:ph type="body" idx="1"/>
          </p:nvPr>
        </p:nvSpPr>
        <p:spPr>
          <a:xfrm>
            <a:off x="836613" y="347663"/>
            <a:ext cx="597535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2788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39862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5</a:t>
            </a:fld>
            <a:endParaRPr lang="en-US"/>
          </a:p>
        </p:txBody>
      </p:sp>
    </p:spTree>
    <p:extLst>
      <p:ext uri="{BB962C8B-B14F-4D97-AF65-F5344CB8AC3E}">
        <p14:creationId xmlns:p14="http://schemas.microsoft.com/office/powerpoint/2010/main" val="116926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715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0398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7346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825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3.xml"/><Relationship Id="rId9"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png"/><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vmlDrawing" Target="../drawings/vmlDrawing10.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vmlDrawing" Target="../drawings/vmlDrawing1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vmlDrawing" Target="../drawings/vmlDrawing1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36.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vmlDrawing" Target="../drawings/vmlDrawing14.v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5.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16.v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vmlDrawing" Target="../drawings/vmlDrawing19.vml"/><Relationship Id="rId5" Type="http://schemas.openxmlformats.org/officeDocument/2006/relationships/image" Target="../media/image7.emf"/><Relationship Id="rId4" Type="http://schemas.openxmlformats.org/officeDocument/2006/relationships/oleObject" Target="../embeddings/oleObject1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vmlDrawing" Target="../drawings/vmlDrawing20.vml"/><Relationship Id="rId5" Type="http://schemas.openxmlformats.org/officeDocument/2006/relationships/image" Target="../media/image7.emf"/><Relationship Id="rId4" Type="http://schemas.openxmlformats.org/officeDocument/2006/relationships/oleObject" Target="../embeddings/oleObject2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vmlDrawing" Target="../drawings/vmlDrawing21.vml"/><Relationship Id="rId5" Type="http://schemas.openxmlformats.org/officeDocument/2006/relationships/image" Target="../media/image7.emf"/><Relationship Id="rId4" Type="http://schemas.openxmlformats.org/officeDocument/2006/relationships/oleObject" Target="../embeddings/oleObject2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22.vml"/><Relationship Id="rId5" Type="http://schemas.openxmlformats.org/officeDocument/2006/relationships/image" Target="../media/image7.emf"/><Relationship Id="rId4" Type="http://schemas.openxmlformats.org/officeDocument/2006/relationships/oleObject" Target="../embeddings/oleObject2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23.vml"/><Relationship Id="rId5" Type="http://schemas.openxmlformats.org/officeDocument/2006/relationships/image" Target="../media/image7.emf"/><Relationship Id="rId4" Type="http://schemas.openxmlformats.org/officeDocument/2006/relationships/oleObject" Target="../embeddings/oleObject2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vmlDrawing" Target="../drawings/vmlDrawing24.vml"/><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25.vml"/><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0.xml"/><Relationship Id="rId1" Type="http://schemas.openxmlformats.org/officeDocument/2006/relationships/vmlDrawing" Target="../drawings/vmlDrawing2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6.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7.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vmlDrawing" Target="../drawings/vmlDrawing30.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0.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6.xml"/><Relationship Id="rId1" Type="http://schemas.openxmlformats.org/officeDocument/2006/relationships/vmlDrawing" Target="../drawings/vmlDrawing32.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1.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7.xml"/><Relationship Id="rId1" Type="http://schemas.openxmlformats.org/officeDocument/2006/relationships/vmlDrawing" Target="../drawings/vmlDrawing33.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2.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8.xml"/><Relationship Id="rId1" Type="http://schemas.openxmlformats.org/officeDocument/2006/relationships/vmlDrawing" Target="../drawings/vmlDrawing34.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9.xml"/><Relationship Id="rId1" Type="http://schemas.openxmlformats.org/officeDocument/2006/relationships/vmlDrawing" Target="../drawings/vmlDrawing35.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0.xml"/><Relationship Id="rId1" Type="http://schemas.openxmlformats.org/officeDocument/2006/relationships/vmlDrawing" Target="../drawings/vmlDrawing3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1.xml"/><Relationship Id="rId1" Type="http://schemas.openxmlformats.org/officeDocument/2006/relationships/vmlDrawing" Target="../drawings/vmlDrawing3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2.xml"/><Relationship Id="rId1" Type="http://schemas.openxmlformats.org/officeDocument/2006/relationships/vmlDrawing" Target="../drawings/vmlDrawing38.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3.xml"/><Relationship Id="rId1" Type="http://schemas.openxmlformats.org/officeDocument/2006/relationships/vmlDrawing" Target="../drawings/vmlDrawing39.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5.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6.xml"/><Relationship Id="rId1" Type="http://schemas.openxmlformats.org/officeDocument/2006/relationships/vmlDrawing" Target="../drawings/vmlDrawing42.v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4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7.xml"/><Relationship Id="rId1" Type="http://schemas.openxmlformats.org/officeDocument/2006/relationships/vmlDrawing" Target="../drawings/vmlDrawing43.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8.xml"/><Relationship Id="rId1" Type="http://schemas.openxmlformats.org/officeDocument/2006/relationships/vmlDrawing" Target="../drawings/vmlDrawing4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9.xml"/><Relationship Id="rId1" Type="http://schemas.openxmlformats.org/officeDocument/2006/relationships/vmlDrawing" Target="../drawings/vmlDrawing4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0.xml"/><Relationship Id="rId1" Type="http://schemas.openxmlformats.org/officeDocument/2006/relationships/vmlDrawing" Target="../drawings/vmlDrawing46.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1.xml"/><Relationship Id="rId1" Type="http://schemas.openxmlformats.org/officeDocument/2006/relationships/vmlDrawing" Target="../drawings/vmlDrawing47.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3.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2.xml"/><Relationship Id="rId1" Type="http://schemas.openxmlformats.org/officeDocument/2006/relationships/vmlDrawing" Target="../drawings/vmlDrawing48.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3.xml"/><Relationship Id="rId1" Type="http://schemas.openxmlformats.org/officeDocument/2006/relationships/vmlDrawing" Target="../drawings/vmlDrawing49.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5.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4.xml"/><Relationship Id="rId1" Type="http://schemas.openxmlformats.org/officeDocument/2006/relationships/vmlDrawing" Target="../drawings/vmlDrawing50.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6.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5.xml"/><Relationship Id="rId1" Type="http://schemas.openxmlformats.org/officeDocument/2006/relationships/vmlDrawing" Target="../drawings/vmlDrawing51.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6.xml"/><Relationship Id="rId1" Type="http://schemas.openxmlformats.org/officeDocument/2006/relationships/vmlDrawing" Target="../drawings/vmlDrawing52.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8.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7.xml"/><Relationship Id="rId1" Type="http://schemas.openxmlformats.org/officeDocument/2006/relationships/vmlDrawing" Target="../drawings/vmlDrawing53.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9.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8.xml"/><Relationship Id="rId1" Type="http://schemas.openxmlformats.org/officeDocument/2006/relationships/vmlDrawing" Target="../drawings/vmlDrawing54.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9.xml"/><Relationship Id="rId1" Type="http://schemas.openxmlformats.org/officeDocument/2006/relationships/vmlDrawing" Target="../drawings/vmlDrawing55.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vmlDrawing" Target="../drawings/vmlDrawing56.vml"/><Relationship Id="rId6" Type="http://schemas.openxmlformats.org/officeDocument/2006/relationships/image" Target="../media/image13.png"/><Relationship Id="rId5" Type="http://schemas.openxmlformats.org/officeDocument/2006/relationships/image" Target="../media/image3.emf"/><Relationship Id="rId4" Type="http://schemas.openxmlformats.org/officeDocument/2006/relationships/oleObject" Target="../embeddings/oleObject51.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7.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2.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vmlDrawing" Target="../drawings/vmlDrawing58.vml"/><Relationship Id="rId5" Type="http://schemas.openxmlformats.org/officeDocument/2006/relationships/image" Target="../media/image7.emf"/><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vmlDrawing" Target="../drawings/vmlDrawing59.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4.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4.xml"/><Relationship Id="rId1" Type="http://schemas.openxmlformats.org/officeDocument/2006/relationships/vmlDrawing" Target="../drawings/vmlDrawing60.vml"/><Relationship Id="rId6" Type="http://schemas.openxmlformats.org/officeDocument/2006/relationships/image" Target="../media/image14.jpg"/><Relationship Id="rId5" Type="http://schemas.openxmlformats.org/officeDocument/2006/relationships/image" Target="../media/image3.emf"/><Relationship Id="rId4" Type="http://schemas.openxmlformats.org/officeDocument/2006/relationships/oleObject" Target="../embeddings/oleObject55.bin"/></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Master" Target="../slideMasters/slideMaster3.xml"/><Relationship Id="rId7" Type="http://schemas.openxmlformats.org/officeDocument/2006/relationships/image" Target="../media/image7.emf"/><Relationship Id="rId2" Type="http://schemas.openxmlformats.org/officeDocument/2006/relationships/tags" Target="../tags/tag85.xml"/><Relationship Id="rId1" Type="http://schemas.openxmlformats.org/officeDocument/2006/relationships/vmlDrawing" Target="../drawings/vmlDrawing61.vml"/><Relationship Id="rId6" Type="http://schemas.openxmlformats.org/officeDocument/2006/relationships/oleObject" Target="../embeddings/oleObject54.bin"/><Relationship Id="rId5" Type="http://schemas.microsoft.com/office/2007/relationships/hdphoto" Target="../media/hdphoto1.wdp"/><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B298-B9CF-2583-51AF-ACC08A099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30077-81BD-2FFE-FE7D-C6EF0140C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8B6E8-6565-8434-9FAF-4139E7DC4BA8}"/>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C51B0366-09A0-0F7B-CBD9-CEAABFB93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8AE21-67E8-61F1-9FC8-9EFBE69A890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390211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78F7-9BC4-99FC-BC68-CD11BE888C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63B591-8B9D-E167-5F41-6F48C8659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64DEA-EEB4-3A67-B34E-016591F3F627}"/>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19D501EE-943D-12C9-26E5-66E2697B3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17AF-0F72-5369-281B-73807EA8714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8435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5A629-0DA2-85C0-9548-FE4B0B317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65A3A-C2F9-1786-1BAD-69DC6304EC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F2E0-2159-3E7E-6FE0-12A1EBCD2A91}"/>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8409D053-16C3-263D-AB3A-0605CC42B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0C00-3D54-15E0-C4E2-6E664AFE3466}"/>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7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70" y="4407334"/>
            <a:ext cx="10362658" cy="627992"/>
          </a:xfrm>
        </p:spPr>
        <p:txBody>
          <a:bodyPr/>
          <a:lstStyle>
            <a:lvl1pPr algn="l">
              <a:defRPr sz="4081" b="1" cap="all"/>
            </a:lvl1pPr>
          </a:lstStyle>
          <a:p>
            <a:r>
              <a:rPr lang="en-US"/>
              <a:t>Click to edit Master title style</a:t>
            </a:r>
          </a:p>
        </p:txBody>
      </p:sp>
      <p:sp>
        <p:nvSpPr>
          <p:cNvPr id="3" name="Text Placeholder 2"/>
          <p:cNvSpPr>
            <a:spLocks noGrp="1"/>
          </p:cNvSpPr>
          <p:nvPr>
            <p:ph type="body" idx="1"/>
          </p:nvPr>
        </p:nvSpPr>
        <p:spPr>
          <a:xfrm>
            <a:off x="963270" y="2907443"/>
            <a:ext cx="10362658" cy="1499884"/>
          </a:xfrm>
        </p:spPr>
        <p:txBody>
          <a:bodyPr anchor="b"/>
          <a:lstStyle>
            <a:lvl1pPr marL="0" indent="0">
              <a:buNone/>
              <a:defRPr sz="2041"/>
            </a:lvl1pPr>
            <a:lvl2pPr marL="466502" indent="0">
              <a:buNone/>
              <a:defRPr sz="1838"/>
            </a:lvl2pPr>
            <a:lvl3pPr marL="933003" indent="0">
              <a:buNone/>
              <a:defRPr sz="1631"/>
            </a:lvl3pPr>
            <a:lvl4pPr marL="1399505" indent="0">
              <a:buNone/>
              <a:defRPr sz="1428"/>
            </a:lvl4pPr>
            <a:lvl5pPr marL="1866005" indent="0">
              <a:buNone/>
              <a:defRPr sz="1428"/>
            </a:lvl5pPr>
            <a:lvl6pPr marL="2332509" indent="0">
              <a:buNone/>
              <a:defRPr sz="1428"/>
            </a:lvl6pPr>
            <a:lvl7pPr marL="2799008" indent="0">
              <a:buNone/>
              <a:defRPr sz="1428"/>
            </a:lvl7pPr>
            <a:lvl8pPr marL="3265509" indent="0">
              <a:buNone/>
              <a:defRPr sz="1428"/>
            </a:lvl8pPr>
            <a:lvl9pPr marL="3732012" indent="0">
              <a:buNone/>
              <a:defRPr sz="1428"/>
            </a:lvl9pPr>
          </a:lstStyle>
          <a:p>
            <a:pPr lvl="0"/>
            <a:r>
              <a:rPr lang="en-US"/>
              <a:t>Click to edit Master text styles</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D0777FC1-8940-4B25-BC15-B64DBAAEDC31}" type="slidenum">
              <a:rPr lang="en-US" b="1" smtClean="0"/>
              <a:pPr defTabSz="933003">
                <a:defRPr/>
              </a:pPr>
              <a:t>‹#›</a:t>
            </a:fld>
            <a:r>
              <a:rPr lang="en-US"/>
              <a:t> </a:t>
            </a:r>
          </a:p>
        </p:txBody>
      </p:sp>
    </p:spTree>
    <p:extLst>
      <p:ext uri="{BB962C8B-B14F-4D97-AF65-F5344CB8AC3E}">
        <p14:creationId xmlns:p14="http://schemas.microsoft.com/office/powerpoint/2010/main" val="44365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1227"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2061" name="think-cell Slide" r:id="rId8" imgW="0" imgH="0" progId="TCLayout.ActiveDocument.1">
                  <p:embed/>
                </p:oleObj>
              </mc:Choice>
              <mc:Fallback>
                <p:oleObj name="think-cell Slide" r:id="rId8" imgW="0" imgH="0" progId="TCLayout.ActiveDocument.1">
                  <p:embed/>
                  <p:pic>
                    <p:nvPicPr>
                      <p:cNvPr id="4" name="Rectangle 122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Working Draft Text" hidden="1"/>
          <p:cNvSpPr txBox="1">
            <a:spLocks noChangeArrowheads="1"/>
          </p:cNvSpPr>
          <p:nvPr>
            <p:custDataLst>
              <p:tags r:id="rId2"/>
            </p:custDataLst>
          </p:nvPr>
        </p:nvSpPr>
        <p:spPr bwMode="gray">
          <a:xfrm>
            <a:off x="3591737" y="349886"/>
            <a:ext cx="1011495" cy="141257"/>
          </a:xfrm>
          <a:prstGeom prst="rect">
            <a:avLst/>
          </a:prstGeom>
          <a:noFill/>
          <a:ln w="9525">
            <a:noFill/>
            <a:miter lim="800000"/>
            <a:headEnd/>
            <a:tailEnd/>
          </a:ln>
          <a:effectLst/>
        </p:spPr>
        <p:txBody>
          <a:bodyPr wrap="none" lIns="0" tIns="0" rIns="0" bIns="0">
            <a:spAutoFit/>
          </a:bodyPr>
          <a:lstStyle/>
          <a:p>
            <a:pPr defTabSz="933003">
              <a:defRPr/>
            </a:pPr>
            <a:r>
              <a:rPr lang="en-GB" sz="918" b="1">
                <a:solidFill>
                  <a:srgbClr val="000000"/>
                </a:solidFill>
                <a:cs typeface="Arial" pitchFamily="34" charset="0"/>
              </a:rPr>
              <a:t>WORKING DRAFT</a:t>
            </a:r>
          </a:p>
        </p:txBody>
      </p:sp>
      <p:sp>
        <p:nvSpPr>
          <p:cNvPr id="6" name="doc id"/>
          <p:cNvSpPr txBox="1">
            <a:spLocks noChangeArrowheads="1"/>
          </p:cNvSpPr>
          <p:nvPr>
            <p:custDataLst>
              <p:tags r:id="rId3"/>
            </p:custDataLst>
          </p:nvPr>
        </p:nvSpPr>
        <p:spPr bwMode="gray">
          <a:xfrm>
            <a:off x="11485755" y="37257"/>
            <a:ext cx="401721" cy="124720"/>
          </a:xfrm>
          <a:prstGeom prst="rect">
            <a:avLst/>
          </a:prstGeom>
          <a:noFill/>
          <a:ln w="9525">
            <a:noFill/>
            <a:miter lim="800000"/>
            <a:headEnd/>
            <a:tailEnd/>
          </a:ln>
          <a:effectLst/>
        </p:spPr>
        <p:txBody>
          <a:bodyPr wrap="none" lIns="0" tIns="0" rIns="0" bIns="0"/>
          <a:lstStyle/>
          <a:p>
            <a:pPr algn="r" defTabSz="933003">
              <a:defRPr/>
            </a:pPr>
            <a:endParaRPr lang="ru-RU" sz="816">
              <a:solidFill>
                <a:srgbClr val="000000"/>
              </a:solidFill>
              <a:cs typeface="Arial" pitchFamily="34" charset="0"/>
            </a:endParaRPr>
          </a:p>
        </p:txBody>
      </p:sp>
      <p:sp>
        <p:nvSpPr>
          <p:cNvPr id="7" name="Working Draft" hidden="1"/>
          <p:cNvSpPr txBox="1">
            <a:spLocks noChangeArrowheads="1"/>
          </p:cNvSpPr>
          <p:nvPr>
            <p:custDataLst>
              <p:tags r:id="rId4"/>
            </p:custDataLst>
          </p:nvPr>
        </p:nvSpPr>
        <p:spPr bwMode="gray">
          <a:xfrm>
            <a:off x="3591740" y="508621"/>
            <a:ext cx="3207609"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Last Modified 3/25/2011 10:44:57 AM SE Asia Standard Time</a:t>
            </a:r>
            <a:endParaRPr lang="en-GB" sz="918">
              <a:solidFill>
                <a:srgbClr val="000000"/>
              </a:solidFill>
              <a:cs typeface="Arial" pitchFamily="34" charset="0"/>
            </a:endParaRPr>
          </a:p>
        </p:txBody>
      </p:sp>
      <p:sp>
        <p:nvSpPr>
          <p:cNvPr id="8" name="Printed" hidden="1"/>
          <p:cNvSpPr txBox="1">
            <a:spLocks noChangeArrowheads="1"/>
          </p:cNvSpPr>
          <p:nvPr>
            <p:custDataLst>
              <p:tags r:id="rId5"/>
            </p:custDataLst>
          </p:nvPr>
        </p:nvSpPr>
        <p:spPr bwMode="gray">
          <a:xfrm>
            <a:off x="3591737" y="668976"/>
            <a:ext cx="2814873"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Printed 11/8/2010 6:44:30 PM SE Asia Standard Time</a:t>
            </a:r>
            <a:endParaRPr lang="en-GB" sz="918">
              <a:solidFill>
                <a:srgbClr val="000000"/>
              </a:solidFill>
              <a:cs typeface="Arial" pitchFamily="34" charset="0"/>
            </a:endParaRPr>
          </a:p>
        </p:txBody>
      </p:sp>
      <p:grpSp>
        <p:nvGrpSpPr>
          <p:cNvPr id="9" name="McK Title Elements"/>
          <p:cNvGrpSpPr>
            <a:grpSpLocks/>
          </p:cNvGrpSpPr>
          <p:nvPr userDrawn="1">
            <p:custDataLst>
              <p:tags r:id="rId6"/>
            </p:custDataLst>
          </p:nvPr>
        </p:nvGrpSpPr>
        <p:grpSpPr bwMode="auto">
          <a:xfrm>
            <a:off x="7" y="3"/>
            <a:ext cx="12187681" cy="6858000"/>
            <a:chOff x="0" y="0"/>
            <a:chExt cx="5643" cy="4234"/>
          </a:xfrm>
        </p:grpSpPr>
        <p:sp>
          <p:nvSpPr>
            <p:cNvPr id="10" name="McK Document type" hidden="1"/>
            <p:cNvSpPr txBox="1">
              <a:spLocks noChangeArrowheads="1"/>
            </p:cNvSpPr>
            <p:nvPr userDrawn="1"/>
          </p:nvSpPr>
          <p:spPr bwMode="gray">
            <a:xfrm>
              <a:off x="223" y="3505"/>
              <a:ext cx="3109" cy="136"/>
            </a:xfrm>
            <a:prstGeom prst="rect">
              <a:avLst/>
            </a:prstGeom>
            <a:noFill/>
            <a:ln w="9525">
              <a:noFill/>
              <a:miter lim="800000"/>
              <a:headEnd/>
              <a:tailEnd/>
            </a:ln>
            <a:effectLst/>
          </p:spPr>
          <p:txBody>
            <a:bodyPr lIns="0" tIns="0" rIns="0" bIns="0" anchor="b">
              <a:spAutoFit/>
            </a:bodyPr>
            <a:lstStyle/>
            <a:p>
              <a:pPr defTabSz="933003">
                <a:defRPr/>
              </a:pPr>
              <a:r>
                <a:rPr lang="en-GB" sz="1428">
                  <a:solidFill>
                    <a:srgbClr val="000000"/>
                  </a:solidFill>
                  <a:cs typeface="Arial" pitchFamily="34" charset="0"/>
                </a:rPr>
                <a:t>Document type</a:t>
              </a:r>
            </a:p>
          </p:txBody>
        </p:sp>
        <p:sp>
          <p:nvSpPr>
            <p:cNvPr id="11" name="McK Date" hidden="1"/>
            <p:cNvSpPr txBox="1">
              <a:spLocks noChangeArrowheads="1"/>
            </p:cNvSpPr>
            <p:nvPr userDrawn="1"/>
          </p:nvSpPr>
          <p:spPr bwMode="gray">
            <a:xfrm>
              <a:off x="223" y="3675"/>
              <a:ext cx="3109" cy="136"/>
            </a:xfrm>
            <a:prstGeom prst="rect">
              <a:avLst/>
            </a:prstGeom>
            <a:noFill/>
            <a:ln w="9525">
              <a:noFill/>
              <a:miter lim="800000"/>
              <a:headEnd/>
              <a:tailEnd/>
            </a:ln>
            <a:effectLst/>
          </p:spPr>
          <p:txBody>
            <a:bodyPr lIns="0" tIns="0" rIns="0" bIns="0">
              <a:spAutoFit/>
            </a:bodyPr>
            <a:lstStyle/>
            <a:p>
              <a:pPr defTabSz="933003">
                <a:defRPr/>
              </a:pPr>
              <a:r>
                <a:rPr lang="en-GB" sz="1428">
                  <a:solidFill>
                    <a:srgbClr val="000000"/>
                  </a:solidFill>
                  <a:cs typeface="Arial" pitchFamily="34" charset="0"/>
                </a:rPr>
                <a:t>Date</a:t>
              </a:r>
            </a:p>
          </p:txBody>
        </p:sp>
        <p:sp>
          <p:nvSpPr>
            <p:cNvPr id="12" name="Rectangle 1189" hidden="1"/>
            <p:cNvSpPr>
              <a:spLocks noChangeArrowheads="1"/>
            </p:cNvSpPr>
            <p:nvPr userDrawn="1"/>
          </p:nvSpPr>
          <p:spPr bwMode="gray">
            <a:xfrm>
              <a:off x="0" y="0"/>
              <a:ext cx="5643" cy="4234"/>
            </a:xfrm>
            <a:prstGeom prst="rect">
              <a:avLst/>
            </a:prstGeom>
            <a:noFill/>
            <a:ln w="3175">
              <a:solidFill>
                <a:srgbClr val="000000"/>
              </a:solidFill>
              <a:miter lim="800000"/>
              <a:headEnd/>
              <a:tailEnd/>
            </a:ln>
            <a:effectLst/>
          </p:spPr>
          <p:txBody>
            <a:bodyPr wrap="none" anchor="ctr"/>
            <a:lstStyle/>
            <a:p>
              <a:pPr defTabSz="933003">
                <a:defRPr/>
              </a:pPr>
              <a:endParaRPr lang="en-US" sz="1019" b="1">
                <a:solidFill>
                  <a:srgbClr val="000000"/>
                </a:solidFill>
                <a:cs typeface="Arial" pitchFamily="34" charset="0"/>
              </a:endParaRPr>
            </a:p>
          </p:txBody>
        </p:sp>
      </p:grpSp>
      <p:sp>
        <p:nvSpPr>
          <p:cNvPr id="13314" name="Rectangle 1026"/>
          <p:cNvSpPr>
            <a:spLocks noGrp="1" noChangeArrowheads="1"/>
          </p:cNvSpPr>
          <p:nvPr>
            <p:ph type="ctrTitle"/>
          </p:nvPr>
        </p:nvSpPr>
        <p:spPr>
          <a:xfrm>
            <a:off x="481643" y="4392768"/>
            <a:ext cx="10740622" cy="502445"/>
          </a:xfrm>
        </p:spPr>
        <p:txBody>
          <a:bodyPr/>
          <a:lstStyle>
            <a:lvl1pPr>
              <a:defRPr sz="3265"/>
            </a:lvl1pPr>
          </a:lstStyle>
          <a:p>
            <a:r>
              <a:rPr lang="en-GB"/>
              <a:t>Click to edit Master title</a:t>
            </a:r>
          </a:p>
        </p:txBody>
      </p:sp>
      <p:sp>
        <p:nvSpPr>
          <p:cNvPr id="13315" name="Rectangle 1027"/>
          <p:cNvSpPr>
            <a:spLocks noGrp="1" noChangeArrowheads="1"/>
          </p:cNvSpPr>
          <p:nvPr>
            <p:ph type="subTitle" idx="1"/>
          </p:nvPr>
        </p:nvSpPr>
        <p:spPr>
          <a:xfrm>
            <a:off x="481642" y="5241496"/>
            <a:ext cx="6714779" cy="219740"/>
          </a:xfrm>
        </p:spPr>
        <p:txBody>
          <a:bodyPr>
            <a:spAutoFit/>
          </a:bodyPr>
          <a:lstStyle>
            <a:lvl1pPr>
              <a:defRPr sz="1428"/>
            </a:lvl1pPr>
          </a:lstStyle>
          <a:p>
            <a:r>
              <a:rPr lang="en-GB"/>
              <a:t>Click to edit Master subtitle style</a:t>
            </a:r>
          </a:p>
        </p:txBody>
      </p:sp>
    </p:spTree>
    <p:extLst>
      <p:ext uri="{BB962C8B-B14F-4D97-AF65-F5344CB8AC3E}">
        <p14:creationId xmlns:p14="http://schemas.microsoft.com/office/powerpoint/2010/main" val="183971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6213" y="1990669"/>
            <a:ext cx="2822841"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396" y="1990669"/>
            <a:ext cx="2822843"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FBD35E7B-82F0-4431-A80F-223FF23A05DA}" type="slidenum">
              <a:rPr lang="en-US" b="1" smtClean="0"/>
              <a:pPr defTabSz="933003">
                <a:defRPr/>
              </a:pPr>
              <a:t>‹#›</a:t>
            </a:fld>
            <a:r>
              <a:rPr lang="en-US"/>
              <a:t> </a:t>
            </a:r>
          </a:p>
        </p:txBody>
      </p:sp>
    </p:spTree>
    <p:extLst>
      <p:ext uri="{BB962C8B-B14F-4D97-AF65-F5344CB8AC3E}">
        <p14:creationId xmlns:p14="http://schemas.microsoft.com/office/powerpoint/2010/main" val="243109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064" y="275372"/>
            <a:ext cx="10973881" cy="2984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065" y="1535521"/>
            <a:ext cx="538651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4" name="Content Placeholder 3"/>
          <p:cNvSpPr>
            <a:spLocks noGrp="1"/>
          </p:cNvSpPr>
          <p:nvPr>
            <p:ph sz="half" idx="2"/>
          </p:nvPr>
        </p:nvSpPr>
        <p:spPr>
          <a:xfrm>
            <a:off x="609065" y="2175318"/>
            <a:ext cx="538651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273" y="1535521"/>
            <a:ext cx="538867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6" name="Content Placeholder 5"/>
          <p:cNvSpPr>
            <a:spLocks noGrp="1"/>
          </p:cNvSpPr>
          <p:nvPr>
            <p:ph sz="quarter" idx="4"/>
          </p:nvPr>
        </p:nvSpPr>
        <p:spPr>
          <a:xfrm>
            <a:off x="6194273" y="2175318"/>
            <a:ext cx="538867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21AE8496-5AB2-4D5D-A3F0-F9C59A71F374}" type="slidenum">
              <a:rPr lang="en-US" b="1" smtClean="0"/>
              <a:pPr defTabSz="933003">
                <a:defRPr/>
              </a:pPr>
              <a:t>‹#›</a:t>
            </a:fld>
            <a:r>
              <a:rPr lang="en-US"/>
              <a:t> </a:t>
            </a:r>
          </a:p>
        </p:txBody>
      </p:sp>
    </p:spTree>
    <p:extLst>
      <p:ext uri="{BB962C8B-B14F-4D97-AF65-F5344CB8AC3E}">
        <p14:creationId xmlns:p14="http://schemas.microsoft.com/office/powerpoint/2010/main" val="1090695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071" y="1121041"/>
            <a:ext cx="4010725" cy="314060"/>
          </a:xfrm>
        </p:spPr>
        <p:txBody>
          <a:bodyPr anchor="b"/>
          <a:lstStyle>
            <a:lvl1pPr algn="l">
              <a:defRPr sz="2041" b="1"/>
            </a:lvl1pPr>
          </a:lstStyle>
          <a:p>
            <a:r>
              <a:rPr lang="en-US"/>
              <a:t>Click to edit Master title style</a:t>
            </a:r>
          </a:p>
        </p:txBody>
      </p:sp>
      <p:sp>
        <p:nvSpPr>
          <p:cNvPr id="3" name="Content Placeholder 2"/>
          <p:cNvSpPr>
            <a:spLocks noGrp="1"/>
          </p:cNvSpPr>
          <p:nvPr>
            <p:ph idx="1"/>
          </p:nvPr>
        </p:nvSpPr>
        <p:spPr>
          <a:xfrm>
            <a:off x="4766658" y="273740"/>
            <a:ext cx="6816289" cy="5852138"/>
          </a:xfrm>
        </p:spPr>
        <p:txBody>
          <a:bodyPr/>
          <a:lstStyle>
            <a:lvl1pPr>
              <a:defRPr sz="3265"/>
            </a:lvl1pPr>
            <a:lvl2pPr>
              <a:defRPr sz="2857"/>
            </a:lvl2pPr>
            <a:lvl3pPr>
              <a:defRPr sz="2448"/>
            </a:lvl3pPr>
            <a:lvl4pPr>
              <a:defRPr sz="2041"/>
            </a:lvl4pPr>
            <a:lvl5pPr>
              <a:defRPr sz="2041"/>
            </a:lvl5pPr>
            <a:lvl6pPr>
              <a:defRPr sz="2041"/>
            </a:lvl6pPr>
            <a:lvl7pPr>
              <a:defRPr sz="2041"/>
            </a:lvl7pPr>
            <a:lvl8pPr>
              <a:defRPr sz="2041"/>
            </a:lvl8pPr>
            <a:lvl9pPr>
              <a:defRPr sz="20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071" y="1435097"/>
            <a:ext cx="4010725" cy="4690781"/>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D1E2AAD1-D4F7-4825-B5AF-05A7DFD24CCE}" type="slidenum">
              <a:rPr lang="en-GB" b="1" smtClean="0"/>
              <a:pPr defTabSz="933003">
                <a:defRPr/>
              </a:pPr>
              <a:t>‹#›</a:t>
            </a:fld>
            <a:r>
              <a:rPr lang="en-GB"/>
              <a:t> </a:t>
            </a:r>
          </a:p>
        </p:txBody>
      </p:sp>
    </p:spTree>
    <p:extLst>
      <p:ext uri="{BB962C8B-B14F-4D97-AF65-F5344CB8AC3E}">
        <p14:creationId xmlns:p14="http://schemas.microsoft.com/office/powerpoint/2010/main" val="158470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27" y="5053777"/>
            <a:ext cx="7315200" cy="314060"/>
          </a:xfrm>
        </p:spPr>
        <p:txBody>
          <a:bodyPr anchor="b"/>
          <a:lstStyle>
            <a:lvl1pPr algn="l">
              <a:defRPr sz="2041" b="1"/>
            </a:lvl1pPr>
          </a:lstStyle>
          <a:p>
            <a:r>
              <a:rPr lang="en-US"/>
              <a:t>Click to edit Master title style</a:t>
            </a:r>
          </a:p>
        </p:txBody>
      </p:sp>
      <p:sp>
        <p:nvSpPr>
          <p:cNvPr id="3" name="Picture Placeholder 2"/>
          <p:cNvSpPr>
            <a:spLocks noGrp="1"/>
          </p:cNvSpPr>
          <p:nvPr>
            <p:ph type="pic" idx="1"/>
          </p:nvPr>
        </p:nvSpPr>
        <p:spPr>
          <a:xfrm>
            <a:off x="2388727" y="612264"/>
            <a:ext cx="7315200" cy="4115772"/>
          </a:xfrm>
        </p:spPr>
        <p:txBody>
          <a:bodyPr/>
          <a:lstStyle>
            <a:lvl1pPr marL="0" indent="0">
              <a:buNone/>
              <a:defRPr sz="3265"/>
            </a:lvl1pPr>
            <a:lvl2pPr marL="466502" indent="0">
              <a:buNone/>
              <a:defRPr sz="2857"/>
            </a:lvl2pPr>
            <a:lvl3pPr marL="933003" indent="0">
              <a:buNone/>
              <a:defRPr sz="2448"/>
            </a:lvl3pPr>
            <a:lvl4pPr marL="1399505" indent="0">
              <a:buNone/>
              <a:defRPr sz="2041"/>
            </a:lvl4pPr>
            <a:lvl5pPr marL="1866005" indent="0">
              <a:buNone/>
              <a:defRPr sz="2041"/>
            </a:lvl5pPr>
            <a:lvl6pPr marL="2332509" indent="0">
              <a:buNone/>
              <a:defRPr sz="2041"/>
            </a:lvl6pPr>
            <a:lvl7pPr marL="2799008" indent="0">
              <a:buNone/>
              <a:defRPr sz="2041"/>
            </a:lvl7pPr>
            <a:lvl8pPr marL="3265509" indent="0">
              <a:buNone/>
              <a:defRPr sz="2041"/>
            </a:lvl8pPr>
            <a:lvl9pPr marL="3732012" indent="0">
              <a:buNone/>
              <a:defRPr sz="2041"/>
            </a:lvl9pPr>
          </a:lstStyle>
          <a:p>
            <a:pPr lvl="0"/>
            <a:endParaRPr lang="en-US" noProof="0"/>
          </a:p>
        </p:txBody>
      </p:sp>
      <p:sp>
        <p:nvSpPr>
          <p:cNvPr id="4" name="Text Placeholder 3"/>
          <p:cNvSpPr>
            <a:spLocks noGrp="1"/>
          </p:cNvSpPr>
          <p:nvPr>
            <p:ph type="body" sz="half" idx="2"/>
          </p:nvPr>
        </p:nvSpPr>
        <p:spPr>
          <a:xfrm>
            <a:off x="2388727" y="5367835"/>
            <a:ext cx="7315200" cy="805014"/>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a:lvl1pPr>
          </a:lstStyle>
          <a:p>
            <a:pPr defTabSz="933003">
              <a:defRPr/>
            </a:pPr>
            <a:fld id="{20863E77-2D5C-4575-9E82-13680A39D8A3}" type="slidenum">
              <a:rPr lang="en-GB" sz="2041" b="1" smtClean="0"/>
              <a:pPr defTabSz="933003">
                <a:defRPr/>
              </a:pPr>
              <a:t>‹#›</a:t>
            </a:fld>
            <a:r>
              <a:rPr lang="en-GB" sz="1019"/>
              <a:t> </a:t>
            </a:r>
          </a:p>
        </p:txBody>
      </p:sp>
    </p:spTree>
    <p:extLst>
      <p:ext uri="{BB962C8B-B14F-4D97-AF65-F5344CB8AC3E}">
        <p14:creationId xmlns:p14="http://schemas.microsoft.com/office/powerpoint/2010/main" val="222501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US"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D2B872F2-0F87-4D83-8637-09CFEDDF1531}" type="slidenum">
              <a:rPr lang="en-US" smtClean="0"/>
              <a:pPr defTabSz="933003">
                <a:defRPr/>
              </a:pPr>
              <a:t>‹#›</a:t>
            </a:fld>
            <a:r>
              <a:rPr lang="en-US"/>
              <a:t> </a:t>
            </a:r>
          </a:p>
        </p:txBody>
      </p:sp>
    </p:spTree>
    <p:extLst>
      <p:ext uri="{BB962C8B-B14F-4D97-AF65-F5344CB8AC3E}">
        <p14:creationId xmlns:p14="http://schemas.microsoft.com/office/powerpoint/2010/main" val="1923198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90643" y="234866"/>
            <a:ext cx="596830" cy="30030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1987" y="234866"/>
            <a:ext cx="8587314" cy="30030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506AD390-D67C-4B22-9DE1-AF09EBAF685B}" type="slidenum">
              <a:rPr lang="en-US" smtClean="0"/>
              <a:pPr defTabSz="933003">
                <a:defRPr/>
              </a:pPr>
              <a:t>‹#›</a:t>
            </a:fld>
            <a:r>
              <a:rPr lang="en-US"/>
              <a:t> </a:t>
            </a:r>
          </a:p>
        </p:txBody>
      </p:sp>
    </p:spTree>
    <p:extLst>
      <p:ext uri="{BB962C8B-B14F-4D97-AF65-F5344CB8AC3E}">
        <p14:creationId xmlns:p14="http://schemas.microsoft.com/office/powerpoint/2010/main" val="66745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C97-649C-FB83-FDAE-3064E312F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10D97-BF21-1CE1-FB13-4E3E1E4092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B6A5B-EFA6-673B-25FF-2CC5F1F995AD}"/>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AF8D7999-4FF4-3541-E49B-978A3ADC3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CF195-25CB-82BE-2151-86AE264ADC6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30457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622479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2B4C3631-2A7F-429D-9664-967A670B8834}" type="slidenum">
              <a:rPr lang="en-GB" b="1" smtClean="0"/>
              <a:pPr defTabSz="933003">
                <a:defRPr/>
              </a:pPr>
              <a:t>‹#›</a:t>
            </a:fld>
            <a:r>
              <a:rPr lang="en-GB"/>
              <a:t> </a:t>
            </a:r>
          </a:p>
        </p:txBody>
      </p:sp>
    </p:spTree>
    <p:extLst>
      <p:ext uri="{BB962C8B-B14F-4D97-AF65-F5344CB8AC3E}">
        <p14:creationId xmlns:p14="http://schemas.microsoft.com/office/powerpoint/2010/main" val="12841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mn-lt"/>
              <a:ea typeface="+mn-ea"/>
              <a:cs typeface="+mn-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5" descr="NGÂN HÀNG MSB – Chụp ảnh sản phẩm – Chụp ảnh doanh nghiệp – Chụp ảnh quảng  cáo">
            <a:extLst>
              <a:ext uri="{FF2B5EF4-FFF2-40B4-BE49-F238E27FC236}">
                <a16:creationId xmlns:a16="http://schemas.microsoft.com/office/drawing/2014/main" id="{3F55B673-56CA-416F-8983-9159FABA5D64}"/>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792" y="0"/>
            <a:ext cx="12192000" cy="5279183"/>
          </a:xfrm>
          <a:prstGeom prst="rect">
            <a:avLst/>
          </a:prstGeom>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black">
          <a:xfrm>
            <a:off x="489215" y="594643"/>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ea typeface="+mn-ea"/>
              <a:cs typeface="+mn-cs"/>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9963"/>
            <a:ext cx="6868800" cy="3138423"/>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dirty="0"/>
              <a:t>Title in Title Case</a:t>
            </a:r>
          </a:p>
        </p:txBody>
      </p:sp>
      <p:pic>
        <p:nvPicPr>
          <p:cNvPr id="17" name="Picture 51" descr="MSB - IT Jobs and Company Culture | ITviec">
            <a:extLst>
              <a:ext uri="{FF2B5EF4-FFF2-40B4-BE49-F238E27FC236}">
                <a16:creationId xmlns:a16="http://schemas.microsoft.com/office/drawing/2014/main" id="{DEE3BEEF-C9E0-49EC-BD5E-401E0DFB1EBD}"/>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a:ext>
            </a:extLst>
          </a:blip>
          <a:srcRect/>
          <a:stretch/>
        </p:blipFill>
        <p:spPr bwMode="auto">
          <a:xfrm>
            <a:off x="9286391" y="5680763"/>
            <a:ext cx="2214889" cy="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3"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020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01555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6766"/>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4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2" name="TextBox 1"/>
          <p:cNvSpPr txBox="1"/>
          <p:nvPr userDrawn="1"/>
        </p:nvSpPr>
        <p:spPr>
          <a:xfrm>
            <a:off x="630000" y="907198"/>
            <a:ext cx="3448800" cy="3502152"/>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latin typeface="+mn-lt"/>
              <a:ea typeface="+mn-ea"/>
              <a:cs typeface="+mn-cs"/>
            </a:endParaRPr>
          </a:p>
        </p:txBody>
      </p:sp>
      <p:sp>
        <p:nvSpPr>
          <p:cNvPr id="10" name="TextBox 1"/>
          <p:cNvSpPr txBox="1"/>
          <p:nvPr userDrawn="1"/>
        </p:nvSpPr>
        <p:spPr>
          <a:xfrm>
            <a:off x="1129987" y="1115416"/>
            <a:ext cx="2448106" cy="881780"/>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n-lt"/>
                <a:ea typeface="+mn-ea"/>
                <a:cs typeface="+mn-cs"/>
              </a:rPr>
              <a:t>Agenda</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62244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5"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701892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2707722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3"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sp>
        <p:nvSpPr>
          <p:cNvPr id="4" name="TextBox 3"/>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04111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50352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7B8B-17FC-C348-0803-E67BFA0C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880DB0-C15F-D2D2-6C1F-2BDC25BFDA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58064-55F8-3589-718F-F9CCE625350A}"/>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1A16E82D-B7AC-0603-01E9-2524F4562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654D-202A-5A5B-F2FB-42D01E70B39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97964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1"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18003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TextBox 16"/>
          <p:cNvSpPr txBox="1"/>
          <p:nvPr userDrawn="1"/>
        </p:nvSpPr>
        <p:spPr>
          <a:xfrm>
            <a:off x="206375" y="3207715"/>
            <a:ext cx="1970768" cy="535531"/>
          </a:xfrm>
          <a:prstGeom prst="rect">
            <a:avLst/>
          </a:prstGeom>
          <a:noFill/>
        </p:spPr>
        <p:txBody>
          <a:bodyPr wrap="square" lIns="91440" tIns="45720" rIns="91440" bIns="45720" rtlCol="0" anchor="t">
            <a:spAutoFit/>
          </a:bodyPr>
          <a:lstStyle/>
          <a:p>
            <a:pPr>
              <a:lnSpc>
                <a:spcPct val="90000"/>
              </a:lnSpc>
              <a:spcAft>
                <a:spcPts val="600"/>
              </a:spcAft>
            </a:pPr>
            <a:r>
              <a:rPr lang="en-US" sz="3200" dirty="0">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71173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rgbClr val="FF6766"/>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28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rgbClr val="FF6766"/>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11" name="TextBox 10"/>
          <p:cNvSpPr txBox="1"/>
          <p:nvPr userDrawn="1"/>
        </p:nvSpPr>
        <p:spPr>
          <a:xfrm>
            <a:off x="630000" y="907197"/>
            <a:ext cx="3448800" cy="3502152"/>
          </a:xfrm>
          <a:prstGeom prst="rect">
            <a:avLst/>
          </a:prstGeom>
          <a:noFill/>
          <a:ln>
            <a:solidFill>
              <a:srgbClr val="FF6766"/>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latin typeface="+mn-lt"/>
              <a:ea typeface="+mn-ea"/>
              <a:cs typeface="+mn-cs"/>
            </a:endParaRPr>
          </a:p>
        </p:txBody>
      </p:sp>
      <p:sp>
        <p:nvSpPr>
          <p:cNvPr id="9" name="TextBox 1"/>
          <p:cNvSpPr txBox="1"/>
          <p:nvPr userDrawn="1"/>
        </p:nvSpPr>
        <p:spPr>
          <a:xfrm>
            <a:off x="1129987" y="1115416"/>
            <a:ext cx="244810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solidFill>
                  <a:srgbClr val="FF6766"/>
                </a:solidFill>
                <a:latin typeface="+mn-lt"/>
                <a:ea typeface="+mn-ea"/>
                <a:cs typeface="+mn-cs"/>
              </a:rPr>
              <a:t>Agenda</a:t>
            </a:r>
          </a:p>
        </p:txBody>
      </p:sp>
    </p:spTree>
    <p:extLst>
      <p:ext uri="{BB962C8B-B14F-4D97-AF65-F5344CB8AC3E}">
        <p14:creationId xmlns:p14="http://schemas.microsoft.com/office/powerpoint/2010/main" val="614091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1379893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1"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FF67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6766"/>
                </a:solidFill>
                <a:latin typeface="+mj-lt"/>
                <a:ea typeface="+mj-ea"/>
                <a:cs typeface="+mj-cs"/>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4485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201"/>
                </a:solidFill>
                <a:latin typeface="+mj-lt"/>
                <a:ea typeface="+mj-ea"/>
                <a:cs typeface="+mj-cs"/>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33992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201"/>
                </a:solidFill>
                <a:latin typeface="+mj-lt"/>
                <a:ea typeface="+mj-ea"/>
                <a:cs typeface="+mj-cs"/>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4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3"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111229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9"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4951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47BE-955F-5062-8E44-7E9C92263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240D-716A-F8E8-5AFD-52055F950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0CD43B-0AD5-00C1-6359-AB38BC82D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3918F-08F2-EC6D-AF79-3B12447BE8DA}"/>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353AABD8-0F52-76F8-815D-ABA2019D6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C862E-6A8B-978C-34C2-7938609156C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624981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1"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4649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5"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9782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9"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025852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3"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a typeface="+mn-ea"/>
              <a:cs typeface="+mn-cs"/>
            </a:endParaRPr>
          </a:p>
        </p:txBody>
      </p:sp>
      <p:sp>
        <p:nvSpPr>
          <p:cNvPr id="9" name="Title 1"/>
          <p:cNvSpPr>
            <a:spLocks noGrp="1"/>
          </p:cNvSpPr>
          <p:nvPr>
            <p:ph type="title" hasCustomPrompt="1"/>
          </p:nvPr>
        </p:nvSpPr>
        <p:spPr bwMode="ltGray">
          <a:xfrm>
            <a:off x="206375" y="1544274"/>
            <a:ext cx="3876025" cy="1495794"/>
          </a:xfrm>
          <a:noFill/>
        </p:spPr>
        <p:txBody>
          <a:bodyPr vert="horz" wrap="square" lIns="91440" tIns="45720" rIns="91440" bIns="45720" anchor="b">
            <a:noAutofit/>
          </a:bodyPr>
          <a:lstStyle>
            <a:lvl1pPr>
              <a:defRPr sz="3200">
                <a:solidFill>
                  <a:srgbClr val="FF0201"/>
                </a:solidFill>
                <a:latin typeface="+mj-lt"/>
                <a:ea typeface="+mj-ea"/>
                <a:cs typeface="+mj-cs"/>
              </a:defRPr>
            </a:lvl1pPr>
          </a:lstStyle>
          <a:p>
            <a:r>
              <a:rPr lang="en-US" dirty="0"/>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11896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50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0" name="TextBox 19"/>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23998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75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3200" dirty="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7" name="TextBox 16"/>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2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51856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5"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42172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4" name="Rectangle 23"/>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4155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3"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200" dirty="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7"/>
            <a:ext cx="6700154"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3814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7"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61757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9C1D-54D8-8FD8-FDDB-D47EB0FD20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0AA59-D390-70B1-B43C-C8A6CBDB4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7B271-A005-58B4-60E1-D06594BDF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51C8F-7ED6-1540-0E62-BD8881154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4349F-A4E9-5C73-74AF-C79311965A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DB9D09-7F64-5B65-E295-D1FBCF63638C}"/>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8" name="Footer Placeholder 7">
            <a:extLst>
              <a:ext uri="{FF2B5EF4-FFF2-40B4-BE49-F238E27FC236}">
                <a16:creationId xmlns:a16="http://schemas.microsoft.com/office/drawing/2014/main" id="{ABDEA0D9-35C3-47A5-6D40-C26296D1B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DEBD2-D767-CF8D-BCCA-F5F315D284A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526409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28" name="TextBox 2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4207278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solidFill>
            <a:srgbClr val="F2F2F2"/>
          </a:solid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22958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solidFill>
            <a:srgbClr val="F2F2F2"/>
          </a:solid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itle 1"/>
          <p:cNvSpPr>
            <a:spLocks noGrp="1"/>
          </p:cNvSpPr>
          <p:nvPr>
            <p:ph type="title" hasCustomPrompt="1"/>
          </p:nvPr>
        </p:nvSpPr>
        <p:spPr bwMode="black">
          <a:xfrm>
            <a:off x="206375" y="1785600"/>
            <a:ext cx="6672113"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364138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FF0000"/>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1529232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FF0201"/>
            </a:gs>
            <a:gs pos="50000">
              <a:schemeClr val="accent6"/>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474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4" name="Title 1"/>
          <p:cNvSpPr>
            <a:spLocks noGrp="1"/>
          </p:cNvSpPr>
          <p:nvPr>
            <p:ph type="title" hasCustomPrompt="1"/>
          </p:nvPr>
        </p:nvSpPr>
        <p:spPr bwMode="blackWhite">
          <a:xfrm>
            <a:off x="206375" y="1804650"/>
            <a:ext cx="6671177"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edit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84509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2" name="TextBox 11"/>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4400" baseline="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2185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4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1121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99417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312932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5D2D-08EB-E4DE-7133-C561E89D86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9E652-6161-1AE8-CE6F-165C812E96C0}"/>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4" name="Footer Placeholder 3">
            <a:extLst>
              <a:ext uri="{FF2B5EF4-FFF2-40B4-BE49-F238E27FC236}">
                <a16:creationId xmlns:a16="http://schemas.microsoft.com/office/drawing/2014/main" id="{09D97643-5F49-F6BE-647D-1579FF6326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FA164-E2CB-178A-FBAB-349CFA56E96D}"/>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088773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1"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360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360881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36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8142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64783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62717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7"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3200" baseline="0">
                <a:solidFill>
                  <a:srgbClr val="FFFFFF"/>
                </a:solidFill>
                <a:latin typeface="+mj-lt"/>
                <a:ea typeface="+mj-ea"/>
                <a:cs typeface="+mj-cs"/>
              </a:defRPr>
            </a:lvl1pPr>
          </a:lstStyle>
          <a:p>
            <a:r>
              <a:rPr lang="en-US" dirty="0"/>
              <a:t>Click to add title</a:t>
            </a:r>
          </a:p>
        </p:txBody>
      </p:sp>
      <p:sp>
        <p:nvSpPr>
          <p:cNvPr id="14" name="TextBox 13"/>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4539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6" name="TextBox 15"/>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77065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3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207467"/>
            <a:ext cx="5097271" cy="563231"/>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4006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09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2800">
                <a:solidFill>
                  <a:srgbClr val="FFFFFF"/>
                </a:solidFill>
                <a:latin typeface="+mj-lt"/>
                <a:ea typeface="+mj-ea"/>
                <a:cs typeface="+mj-cs"/>
              </a:defRPr>
            </a:lvl1pPr>
          </a:lstStyle>
          <a:p>
            <a:r>
              <a:rPr lang="en-US" dirty="0"/>
              <a:t>Click to add title</a:t>
            </a:r>
          </a:p>
        </p:txBody>
      </p:sp>
      <p:sp>
        <p:nvSpPr>
          <p:cNvPr id="16" name="TextBox 1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5935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7" name="Picture 16">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232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761CF-AAA8-83C8-4C07-86E90B418D59}"/>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3" name="Footer Placeholder 2">
            <a:extLst>
              <a:ext uri="{FF2B5EF4-FFF2-40B4-BE49-F238E27FC236}">
                <a16:creationId xmlns:a16="http://schemas.microsoft.com/office/drawing/2014/main" id="{72FC6866-4648-E134-D626-E53B01928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C148EA-2670-90AA-CC61-DFBD48C807F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22381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1"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177937"/>
            <a:ext cx="5171447"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6" name="Picture 15">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58499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5"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6678121"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2734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FA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09"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64491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F04E2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3"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42534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F04E2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57"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AC0B0"/>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4250728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gradFill>
          <a:gsLst>
            <a:gs pos="0">
              <a:srgbClr val="FF0201"/>
            </a:gs>
            <a:gs pos="25000">
              <a:srgbClr val="FF671F"/>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1"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4" name="Title 3"/>
          <p:cNvSpPr>
            <a:spLocks noGrp="1"/>
          </p:cNvSpPr>
          <p:nvPr>
            <p:ph type="title" hasCustomPrompt="1"/>
          </p:nvPr>
        </p:nvSpPr>
        <p:spPr>
          <a:xfrm>
            <a:off x="206375" y="207467"/>
            <a:ext cx="11680826" cy="563231"/>
          </a:xfrm>
        </p:spPr>
        <p:txBody>
          <a:bodyPr vert="horz" lIns="91440" tIns="45720" rIns="91440" bIns="45720"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dirty="0"/>
              <a:t>Click to add title</a:t>
            </a:r>
          </a:p>
        </p:txBody>
      </p:sp>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75507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gradFill>
          <a:gsLst>
            <a:gs pos="0">
              <a:schemeClr val="accent4">
                <a:lumMod val="75000"/>
              </a:schemeClr>
            </a:gs>
            <a:gs pos="100000">
              <a:srgbClr val="FF9201"/>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5"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6"/>
            <a:ext cx="11680826" cy="622293"/>
          </a:xfrm>
        </p:spPr>
        <p:txBody>
          <a:bodyPr vert="horz" lIns="91440" tIns="45720" rIns="91440" bIns="45720" anchor="ctr"/>
          <a:lstStyle>
            <a:lvl1pPr>
              <a:defRPr>
                <a:solidFill>
                  <a:schemeClr val="bg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99139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231407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3"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789" t="1340" r="1789" b="17414"/>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pic>
        <p:nvPicPr>
          <p:cNvPr id="6" name="Picture 5"/>
          <p:cNvPicPr>
            <a:picLocks noChangeAspect="1"/>
          </p:cNvPicPr>
          <p:nvPr userDrawn="1"/>
        </p:nvPicPr>
        <p:blipFill>
          <a:blip r:embed="rId7">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38909" y="794327"/>
            <a:ext cx="2912828" cy="985132"/>
          </a:xfrm>
          <a:prstGeom prst="rect">
            <a:avLst/>
          </a:prstGeom>
        </p:spPr>
      </p:pic>
    </p:spTree>
    <p:extLst>
      <p:ext uri="{BB962C8B-B14F-4D97-AF65-F5344CB8AC3E}">
        <p14:creationId xmlns:p14="http://schemas.microsoft.com/office/powerpoint/2010/main" val="417433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7" name="think-cell Slide" r:id="rId6" imgW="286" imgH="286" progId="TCLayout.ActiveDocument.1">
                  <p:embed/>
                </p:oleObj>
              </mc:Choice>
              <mc:Fallback>
                <p:oleObj name="think-cell Slide" r:id="rId6" imgW="286" imgH="286"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8" name="Picture 7"/>
          <p:cNvPicPr>
            <a:picLocks noChangeAspect="1"/>
          </p:cNvPicPr>
          <p:nvPr userDrawn="1"/>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0"/>
            <a:ext cx="2912828" cy="985132"/>
          </a:xfrm>
          <a:prstGeom prst="rect">
            <a:avLst/>
          </a:prstGeom>
        </p:spPr>
      </p:pic>
    </p:spTree>
    <p:extLst>
      <p:ext uri="{BB962C8B-B14F-4D97-AF65-F5344CB8AC3E}">
        <p14:creationId xmlns:p14="http://schemas.microsoft.com/office/powerpoint/2010/main" val="126552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5043-F638-9C4F-EC88-70668E291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62BFD-2515-DA53-7AC2-DBFA9C9FA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FC7C-0944-DE9E-CF13-99CF9F64F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88109-9111-0C68-7CF1-ADE0497168FD}"/>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67E506FA-2AA5-E927-5521-B8AF88945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C13B2-3C2D-7E7D-F721-E9254C5DAEB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19714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24AC-38D7-2797-A027-A505806D0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EF07E-0EC8-6582-EAB4-C02665A04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3E2A6-D500-CE98-1191-A4DFA4B0B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7A99-07DA-32A8-3D78-AA54E83AE5B3}"/>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0915D5A8-07E9-1AC3-AA8D-B5E4CFB08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C41F9-3D52-06BA-E8A2-D5982F25370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229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vmlDrawing" Target="../drawings/vmlDrawing1.v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tags" Target="../tags/tag3.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2.emf"/><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61" Type="http://schemas.openxmlformats.org/officeDocument/2006/relationships/tags" Target="../tags/tag24.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1.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theme" Target="../theme/theme3.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oleObject" Target="../embeddings/oleObject3.bin"/><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vmlDrawing" Target="../drawings/vmlDrawing3.v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790C5-8596-5DBF-C136-4ECBCF150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742A7-CC2A-7430-8BF4-942EAE8F1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86134-629F-4BAA-5FE7-43B6E38E0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69F8CBA4-B109-83E9-0D06-C8F7A4702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07834C-BAB1-16A9-F5F4-D933D71E2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235A16-A020-46CC-84CC-808F1AD61296}" type="slidenum">
              <a:rPr lang="en-US" smtClean="0"/>
              <a:t>‹#›</a:t>
            </a:fld>
            <a:endParaRPr lang="en-US"/>
          </a:p>
        </p:txBody>
      </p:sp>
    </p:spTree>
    <p:extLst>
      <p:ext uri="{BB962C8B-B14F-4D97-AF65-F5344CB8AC3E}">
        <p14:creationId xmlns:p14="http://schemas.microsoft.com/office/powerpoint/2010/main" val="96158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2F0"/>
        </a:solidFill>
        <a:effectLst/>
      </p:bgPr>
    </p:bg>
    <p:spTree>
      <p:nvGrpSpPr>
        <p:cNvPr id="1" name=""/>
        <p:cNvGrpSpPr/>
        <p:nvPr/>
      </p:nvGrpSpPr>
      <p:grpSpPr>
        <a:xfrm>
          <a:off x="0" y="0"/>
          <a:ext cx="0" cy="0"/>
          <a:chOff x="0" y="0"/>
          <a:chExt cx="0" cy="0"/>
        </a:xfrm>
      </p:grpSpPr>
      <p:graphicFrame>
        <p:nvGraphicFramePr>
          <p:cNvPr id="1026" name="Rectangle 294"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1037" name="think-cell Slide" r:id="rId22" imgW="0" imgH="0" progId="TCLayout.ActiveDocument.1">
                  <p:embed/>
                </p:oleObj>
              </mc:Choice>
              <mc:Fallback>
                <p:oleObj name="think-cell Slide" r:id="rId22" imgW="0" imgH="0" progId="TCLayout.ActiveDocument.1">
                  <p:embed/>
                  <p:pic>
                    <p:nvPicPr>
                      <p:cNvPr id="1026" name="Rectangle 294"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McK 2. Slide Title"/>
          <p:cNvSpPr>
            <a:spLocks noGrp="1" noChangeArrowheads="1"/>
          </p:cNvSpPr>
          <p:nvPr>
            <p:ph type="title"/>
            <p:custDataLst>
              <p:tags r:id="rId13"/>
            </p:custDataLst>
          </p:nvPr>
        </p:nvSpPr>
        <p:spPr bwMode="gray">
          <a:xfrm>
            <a:off x="161994" y="234881"/>
            <a:ext cx="11725486" cy="298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GB"/>
              <a:t>Click to edit Master title style</a:t>
            </a:r>
          </a:p>
        </p:txBody>
      </p:sp>
      <p:sp>
        <p:nvSpPr>
          <p:cNvPr id="1076" name="McK 1. On-page tracker" hidden="1"/>
          <p:cNvSpPr>
            <a:spLocks noChangeArrowheads="1"/>
          </p:cNvSpPr>
          <p:nvPr>
            <p:custDataLst>
              <p:tags r:id="rId14"/>
            </p:custDataLst>
          </p:nvPr>
        </p:nvSpPr>
        <p:spPr bwMode="gray">
          <a:xfrm>
            <a:off x="161997" y="27536"/>
            <a:ext cx="876843" cy="219740"/>
          </a:xfrm>
          <a:prstGeom prst="rect">
            <a:avLst/>
          </a:prstGeom>
          <a:noFill/>
          <a:ln w="9525">
            <a:noFill/>
            <a:miter lim="800000"/>
            <a:headEnd/>
            <a:tailEnd/>
          </a:ln>
          <a:effectLst/>
        </p:spPr>
        <p:txBody>
          <a:bodyPr wrap="none" lIns="0" tIns="0" rIns="0" bIns="0">
            <a:spAutoFit/>
          </a:bodyPr>
          <a:lstStyle/>
          <a:p>
            <a:pPr defTabSz="933003">
              <a:defRPr/>
            </a:pPr>
            <a:r>
              <a:rPr lang="en-GB" sz="1428">
                <a:solidFill>
                  <a:srgbClr val="808080"/>
                </a:solidFill>
                <a:cs typeface="Arial" pitchFamily="34" charset="0"/>
              </a:rPr>
              <a:t>TRACKER</a:t>
            </a:r>
          </a:p>
        </p:txBody>
      </p:sp>
      <p:sp>
        <p:nvSpPr>
          <p:cNvPr id="1032" name="McK 3. Unit of measure" hidden="1"/>
          <p:cNvSpPr txBox="1">
            <a:spLocks noChangeArrowheads="1"/>
          </p:cNvSpPr>
          <p:nvPr>
            <p:custDataLst>
              <p:tags r:id="rId15"/>
            </p:custDataLst>
          </p:nvPr>
        </p:nvSpPr>
        <p:spPr bwMode="gray">
          <a:xfrm>
            <a:off x="161990" y="542617"/>
            <a:ext cx="4973989" cy="219740"/>
          </a:xfrm>
          <a:prstGeom prst="rect">
            <a:avLst/>
          </a:prstGeom>
          <a:noFill/>
          <a:ln w="9525">
            <a:noFill/>
            <a:miter lim="800000"/>
            <a:headEnd/>
            <a:tailEnd/>
          </a:ln>
          <a:effectLst/>
        </p:spPr>
        <p:txBody>
          <a:bodyPr lIns="0" tIns="0" rIns="0" bIns="0">
            <a:spAutoFit/>
          </a:bodyPr>
          <a:lstStyle/>
          <a:p>
            <a:pPr defTabSz="913565">
              <a:defRPr/>
            </a:pPr>
            <a:r>
              <a:rPr lang="en-GB" sz="1428">
                <a:solidFill>
                  <a:srgbClr val="808080"/>
                </a:solidFill>
                <a:cs typeface="Arial" pitchFamily="34" charset="0"/>
              </a:rPr>
              <a:t>Unit of measure</a:t>
            </a:r>
          </a:p>
        </p:txBody>
      </p:sp>
      <p:grpSp>
        <p:nvGrpSpPr>
          <p:cNvPr id="2" name="McK Slide Elements"/>
          <p:cNvGrpSpPr>
            <a:grpSpLocks/>
          </p:cNvGrpSpPr>
          <p:nvPr/>
        </p:nvGrpSpPr>
        <p:grpSpPr bwMode="auto">
          <a:xfrm>
            <a:off x="213829" y="6189061"/>
            <a:ext cx="11215774" cy="406556"/>
            <a:chOff x="99" y="3821"/>
            <a:chExt cx="5193" cy="251"/>
          </a:xfrm>
        </p:grpSpPr>
        <p:sp>
          <p:nvSpPr>
            <p:cNvPr id="1151" name="McK 4. Footnote" hidden="1"/>
            <p:cNvSpPr txBox="1">
              <a:spLocks noChangeArrowheads="1"/>
            </p:cNvSpPr>
            <p:nvPr userDrawn="1"/>
          </p:nvSpPr>
          <p:spPr bwMode="gray">
            <a:xfrm>
              <a:off x="99" y="3821"/>
              <a:ext cx="5193" cy="97"/>
            </a:xfrm>
            <a:prstGeom prst="rect">
              <a:avLst/>
            </a:prstGeom>
            <a:noFill/>
            <a:ln w="9525">
              <a:noFill/>
              <a:miter lim="800000"/>
              <a:headEnd/>
              <a:tailEnd/>
            </a:ln>
            <a:effectLst/>
          </p:spPr>
          <p:txBody>
            <a:bodyPr lIns="0" tIns="0" rIns="0" bIns="0" anchor="b">
              <a:spAutoFit/>
            </a:bodyPr>
            <a:lstStyle/>
            <a:p>
              <a:pPr marL="106907" indent="-106907" defTabSz="913565">
                <a:defRPr/>
              </a:pPr>
              <a:r>
                <a:rPr lang="en-GB" sz="1019">
                  <a:solidFill>
                    <a:srgbClr val="000000"/>
                  </a:solidFill>
                  <a:cs typeface="Arial" pitchFamily="34" charset="0"/>
                </a:rPr>
                <a:t>1 Footnote</a:t>
              </a:r>
            </a:p>
          </p:txBody>
        </p:sp>
        <p:sp>
          <p:nvSpPr>
            <p:cNvPr id="1154" name="McK 5. Source" hidden="1"/>
            <p:cNvSpPr>
              <a:spLocks noChangeArrowheads="1"/>
            </p:cNvSpPr>
            <p:nvPr userDrawn="1"/>
          </p:nvSpPr>
          <p:spPr bwMode="gray">
            <a:xfrm>
              <a:off x="99" y="3975"/>
              <a:ext cx="4323" cy="97"/>
            </a:xfrm>
            <a:prstGeom prst="rect">
              <a:avLst/>
            </a:prstGeom>
            <a:noFill/>
            <a:ln w="9525">
              <a:noFill/>
              <a:miter lim="800000"/>
              <a:headEnd/>
              <a:tailEnd/>
            </a:ln>
            <a:effectLst/>
          </p:spPr>
          <p:txBody>
            <a:bodyPr lIns="0" tIns="0" rIns="0" bIns="0" anchor="ctr">
              <a:spAutoFit/>
            </a:bodyPr>
            <a:lstStyle/>
            <a:p>
              <a:pPr marL="622002" indent="-622002" defTabSz="913565">
                <a:tabLst>
                  <a:tab pos="625243" algn="l"/>
                </a:tabLst>
                <a:defRPr/>
              </a:pPr>
              <a:r>
                <a:rPr lang="en-GB" sz="1019">
                  <a:solidFill>
                    <a:srgbClr val="000000"/>
                  </a:solidFill>
                  <a:cs typeface="Arial" pitchFamily="34" charset="0"/>
                </a:rPr>
                <a:t>SOURCE: Source</a:t>
              </a:r>
            </a:p>
          </p:txBody>
        </p:sp>
      </p:grpSp>
      <p:grpSp>
        <p:nvGrpSpPr>
          <p:cNvPr id="1033" name="ACET" hidden="1"/>
          <p:cNvGrpSpPr>
            <a:grpSpLocks/>
          </p:cNvGrpSpPr>
          <p:nvPr>
            <p:custDataLst>
              <p:tags r:id="rId16"/>
            </p:custDataLst>
          </p:nvPr>
        </p:nvGrpSpPr>
        <p:grpSpPr bwMode="auto">
          <a:xfrm>
            <a:off x="1976214" y="1148404"/>
            <a:ext cx="5801189" cy="519938"/>
            <a:chOff x="915" y="709"/>
            <a:chExt cx="2686" cy="321"/>
          </a:xfrm>
        </p:grpSpPr>
        <p:cxnSp>
          <p:nvCxnSpPr>
            <p:cNvPr id="1039" name="AutoShape 249" hidden="1"/>
            <p:cNvCxnSpPr>
              <a:cxnSpLocks noChangeShapeType="1"/>
              <a:stCxn id="1274" idx="4"/>
              <a:endCxn id="1274" idx="6"/>
            </p:cNvCxnSpPr>
            <p:nvPr/>
          </p:nvCxnSpPr>
          <p:spPr bwMode="gray">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gray">
            <a:xfrm>
              <a:off x="915" y="709"/>
              <a:ext cx="2686" cy="321"/>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defTabSz="933003">
                <a:defRPr/>
              </a:pPr>
              <a:r>
                <a:rPr lang="en-GB" sz="1631" b="1">
                  <a:solidFill>
                    <a:srgbClr val="000000"/>
                  </a:solidFill>
                  <a:cs typeface="Arial" pitchFamily="34" charset="0"/>
                </a:rPr>
                <a:t>Title</a:t>
              </a:r>
            </a:p>
            <a:p>
              <a:pPr defTabSz="933003">
                <a:defRPr/>
              </a:pPr>
              <a:r>
                <a:rPr lang="en-GB" sz="1631">
                  <a:solidFill>
                    <a:srgbClr val="808080"/>
                  </a:solidFill>
                  <a:cs typeface="Arial" pitchFamily="34" charset="0"/>
                </a:rPr>
                <a:t>Unit of measure</a:t>
              </a:r>
            </a:p>
          </p:txBody>
        </p:sp>
      </p:grpSp>
      <p:sp>
        <p:nvSpPr>
          <p:cNvPr id="1306" name="doc id"/>
          <p:cNvSpPr>
            <a:spLocks noChangeArrowheads="1"/>
          </p:cNvSpPr>
          <p:nvPr>
            <p:custDataLst>
              <p:tags r:id="rId17"/>
            </p:custDataLst>
          </p:nvPr>
        </p:nvSpPr>
        <p:spPr bwMode="gray">
          <a:xfrm>
            <a:off x="10995490" y="37257"/>
            <a:ext cx="894153" cy="124720"/>
          </a:xfrm>
          <a:prstGeom prst="rect">
            <a:avLst/>
          </a:prstGeom>
          <a:noFill/>
          <a:ln w="9525">
            <a:noFill/>
            <a:miter lim="800000"/>
            <a:headEnd/>
            <a:tailEnd/>
          </a:ln>
          <a:effectLst/>
        </p:spPr>
        <p:txBody>
          <a:bodyPr wrap="none" lIns="0" tIns="0" rIns="0" bIns="0"/>
          <a:lstStyle/>
          <a:p>
            <a:pPr algn="r" defTabSz="913565">
              <a:defRPr/>
            </a:pPr>
            <a:endParaRPr lang="cs-CZ" sz="816">
              <a:solidFill>
                <a:srgbClr val="000000"/>
              </a:solidFill>
              <a:cs typeface="Arial" pitchFamily="34" charset="0"/>
            </a:endParaRPr>
          </a:p>
        </p:txBody>
      </p:sp>
      <p:sp>
        <p:nvSpPr>
          <p:cNvPr id="1308" name="Working Draft" hidden="1"/>
          <p:cNvSpPr txBox="1">
            <a:spLocks noChangeArrowheads="1"/>
          </p:cNvSpPr>
          <p:nvPr>
            <p:custDataLst>
              <p:tags r:id="rId18"/>
            </p:custDataLst>
          </p:nvPr>
        </p:nvSpPr>
        <p:spPr bwMode="gray">
          <a:xfrm rot="5400000">
            <a:off x="11046214" y="2810149"/>
            <a:ext cx="2101537" cy="94193"/>
          </a:xfrm>
          <a:prstGeom prst="rect">
            <a:avLst/>
          </a:prstGeom>
          <a:noFill/>
          <a:ln w="9525">
            <a:noFill/>
            <a:miter lim="800000"/>
            <a:headEnd/>
            <a:tailEnd/>
          </a:ln>
          <a:effectLst/>
        </p:spPr>
        <p:txBody>
          <a:bodyPr wrap="none" lIns="0" tIns="0" rIns="0" bIns="0">
            <a:spAutoFit/>
          </a:bodyPr>
          <a:lstStyle/>
          <a:p>
            <a:pPr defTabSz="933003">
              <a:defRPr/>
            </a:pPr>
            <a:r>
              <a:rPr lang="en-US" sz="612">
                <a:solidFill>
                  <a:srgbClr val="000000"/>
                </a:solidFill>
                <a:cs typeface="Arial" charset="0"/>
              </a:rPr>
              <a:t>Last Modified 5/25/2011 8:04:57 PM SE Asia Standard Time</a:t>
            </a:r>
            <a:endParaRPr lang="en-GB" sz="1631">
              <a:solidFill>
                <a:srgbClr val="000000"/>
              </a:solidFill>
              <a:cs typeface="Arial" charset="0"/>
            </a:endParaRPr>
          </a:p>
        </p:txBody>
      </p:sp>
      <p:sp>
        <p:nvSpPr>
          <p:cNvPr id="1309" name="Printed" hidden="1"/>
          <p:cNvSpPr txBox="1">
            <a:spLocks noChangeArrowheads="1"/>
          </p:cNvSpPr>
          <p:nvPr>
            <p:custDataLst>
              <p:tags r:id="rId19"/>
            </p:custDataLst>
          </p:nvPr>
        </p:nvSpPr>
        <p:spPr bwMode="gray">
          <a:xfrm rot="5400000">
            <a:off x="11575205" y="3930199"/>
            <a:ext cx="1043555" cy="94193"/>
          </a:xfrm>
          <a:prstGeom prst="rect">
            <a:avLst/>
          </a:prstGeom>
          <a:noFill/>
          <a:ln w="9525">
            <a:noFill/>
            <a:miter lim="800000"/>
            <a:headEnd/>
            <a:tailEnd/>
          </a:ln>
          <a:effectLst/>
        </p:spPr>
        <p:txBody>
          <a:bodyPr wrap="none" lIns="0" tIns="0" rIns="0" bIns="0">
            <a:spAutoFit/>
          </a:bodyPr>
          <a:lstStyle/>
          <a:p>
            <a:pPr defTabSz="933003">
              <a:defRPr/>
            </a:pPr>
            <a:r>
              <a:rPr lang="en-GB" sz="612">
                <a:solidFill>
                  <a:srgbClr val="000000"/>
                </a:solidFill>
                <a:cs typeface="Arial" pitchFamily="34" charset="0"/>
              </a:rPr>
              <a:t>Printed 11/8/2010 6:44:30 PM</a:t>
            </a:r>
            <a:endParaRPr lang="en-GB" sz="1631">
              <a:solidFill>
                <a:srgbClr val="000000"/>
              </a:solidFill>
              <a:cs typeface="Arial" pitchFamily="34" charset="0"/>
            </a:endParaRPr>
          </a:p>
        </p:txBody>
      </p:sp>
      <p:sp>
        <p:nvSpPr>
          <p:cNvPr id="1038" name="Rectangle 286"/>
          <p:cNvSpPr>
            <a:spLocks noGrp="1" noChangeArrowheads="1"/>
          </p:cNvSpPr>
          <p:nvPr>
            <p:ph type="body" idx="1"/>
            <p:custDataLst>
              <p:tags r:id="rId20"/>
            </p:custDataLst>
          </p:nvPr>
        </p:nvSpPr>
        <p:spPr bwMode="gray">
          <a:xfrm>
            <a:off x="1976214" y="1990669"/>
            <a:ext cx="5853025" cy="1247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23"/>
          <a:stretch>
            <a:fillRect/>
          </a:stretch>
        </p:blipFill>
        <p:spPr>
          <a:xfrm>
            <a:off x="10181953" y="6340216"/>
            <a:ext cx="1627065" cy="452501"/>
          </a:xfrm>
          <a:prstGeom prst="rect">
            <a:avLst/>
          </a:prstGeom>
        </p:spPr>
      </p:pic>
      <p:sp>
        <p:nvSpPr>
          <p:cNvPr id="1304" name="Rectangle 280"/>
          <p:cNvSpPr>
            <a:spLocks noGrp="1" noChangeArrowheads="1"/>
          </p:cNvSpPr>
          <p:nvPr>
            <p:ph type="sldNum" sz="quarter" idx="4"/>
            <p:custDataLst>
              <p:tags r:id="rId21"/>
            </p:custDataLst>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r">
              <a:defRPr b="0">
                <a:solidFill>
                  <a:srgbClr val="AAAAAA"/>
                </a:solidFill>
                <a:latin typeface="Calibri" panose="020F0502020204030204" pitchFamily="34" charset="0"/>
                <a:cs typeface="Calibri" panose="020F0502020204030204" pitchFamily="34" charset="0"/>
              </a:defRPr>
            </a:lvl1pPr>
          </a:lstStyle>
          <a:p>
            <a:pPr algn="ctr" defTabSz="933003">
              <a:defRPr/>
            </a:pPr>
            <a:fld id="{0AE77FE6-25A9-44B3-AADB-14F233E66F9E}" type="slidenum">
              <a:rPr lang="en-GB" sz="2041" b="1" smtClean="0"/>
              <a:pPr algn="ctr" defTabSz="933003">
                <a:defRPr/>
              </a:pPr>
              <a:t>‹#›</a:t>
            </a:fld>
            <a:r>
              <a:rPr lang="en-GB" sz="1019"/>
              <a:t> </a:t>
            </a:r>
          </a:p>
        </p:txBody>
      </p:sp>
    </p:spTree>
    <p:extLst>
      <p:ext uri="{BB962C8B-B14F-4D97-AF65-F5344CB8AC3E}">
        <p14:creationId xmlns:p14="http://schemas.microsoft.com/office/powerpoint/2010/main" val="15684586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defTabSz="913565" rtl="0" eaLnBrk="0" fontAlgn="base" hangingPunct="0">
        <a:spcBef>
          <a:spcPct val="0"/>
        </a:spcBef>
        <a:spcAft>
          <a:spcPct val="0"/>
        </a:spcAft>
        <a:defRPr sz="1939" b="1">
          <a:solidFill>
            <a:schemeClr val="tx2"/>
          </a:solidFill>
          <a:latin typeface="+mj-lt"/>
          <a:ea typeface="+mj-ea"/>
          <a:cs typeface="+mj-cs"/>
        </a:defRPr>
      </a:lvl1pPr>
      <a:lvl2pPr algn="l" defTabSz="913565" rtl="0" eaLnBrk="0" fontAlgn="base" hangingPunct="0">
        <a:spcBef>
          <a:spcPct val="0"/>
        </a:spcBef>
        <a:spcAft>
          <a:spcPct val="0"/>
        </a:spcAft>
        <a:defRPr sz="1939" b="1">
          <a:solidFill>
            <a:schemeClr val="tx2"/>
          </a:solidFill>
          <a:latin typeface="Arial" charset="0"/>
        </a:defRPr>
      </a:lvl2pPr>
      <a:lvl3pPr algn="l" defTabSz="913565" rtl="0" eaLnBrk="0" fontAlgn="base" hangingPunct="0">
        <a:spcBef>
          <a:spcPct val="0"/>
        </a:spcBef>
        <a:spcAft>
          <a:spcPct val="0"/>
        </a:spcAft>
        <a:defRPr sz="1939" b="1">
          <a:solidFill>
            <a:schemeClr val="tx2"/>
          </a:solidFill>
          <a:latin typeface="Arial" charset="0"/>
        </a:defRPr>
      </a:lvl3pPr>
      <a:lvl4pPr algn="l" defTabSz="913565" rtl="0" eaLnBrk="0" fontAlgn="base" hangingPunct="0">
        <a:spcBef>
          <a:spcPct val="0"/>
        </a:spcBef>
        <a:spcAft>
          <a:spcPct val="0"/>
        </a:spcAft>
        <a:defRPr sz="1939" b="1">
          <a:solidFill>
            <a:schemeClr val="tx2"/>
          </a:solidFill>
          <a:latin typeface="Arial" charset="0"/>
        </a:defRPr>
      </a:lvl4pPr>
      <a:lvl5pPr algn="l" defTabSz="913565" rtl="0" eaLnBrk="0" fontAlgn="base" hangingPunct="0">
        <a:spcBef>
          <a:spcPct val="0"/>
        </a:spcBef>
        <a:spcAft>
          <a:spcPct val="0"/>
        </a:spcAft>
        <a:defRPr sz="1939" b="1">
          <a:solidFill>
            <a:schemeClr val="tx2"/>
          </a:solidFill>
          <a:latin typeface="Arial" charset="0"/>
        </a:defRPr>
      </a:lvl5pPr>
      <a:lvl6pPr marL="466502" algn="l" defTabSz="913565" rtl="0" fontAlgn="base">
        <a:spcBef>
          <a:spcPct val="0"/>
        </a:spcBef>
        <a:spcAft>
          <a:spcPct val="0"/>
        </a:spcAft>
        <a:defRPr sz="1939" b="1">
          <a:solidFill>
            <a:schemeClr val="tx2"/>
          </a:solidFill>
          <a:latin typeface="Arial" charset="0"/>
        </a:defRPr>
      </a:lvl6pPr>
      <a:lvl7pPr marL="933003" algn="l" defTabSz="913565" rtl="0" fontAlgn="base">
        <a:spcBef>
          <a:spcPct val="0"/>
        </a:spcBef>
        <a:spcAft>
          <a:spcPct val="0"/>
        </a:spcAft>
        <a:defRPr sz="1939" b="1">
          <a:solidFill>
            <a:schemeClr val="tx2"/>
          </a:solidFill>
          <a:latin typeface="Arial" charset="0"/>
        </a:defRPr>
      </a:lvl7pPr>
      <a:lvl8pPr marL="1399505" algn="l" defTabSz="913565" rtl="0" fontAlgn="base">
        <a:spcBef>
          <a:spcPct val="0"/>
        </a:spcBef>
        <a:spcAft>
          <a:spcPct val="0"/>
        </a:spcAft>
        <a:defRPr sz="1939" b="1">
          <a:solidFill>
            <a:schemeClr val="tx2"/>
          </a:solidFill>
          <a:latin typeface="Arial" charset="0"/>
        </a:defRPr>
      </a:lvl8pPr>
      <a:lvl9pPr marL="1866005" algn="l" defTabSz="913565" rtl="0" fontAlgn="base">
        <a:spcBef>
          <a:spcPct val="0"/>
        </a:spcBef>
        <a:spcAft>
          <a:spcPct val="0"/>
        </a:spcAft>
        <a:defRPr sz="1939" b="1">
          <a:solidFill>
            <a:schemeClr val="tx2"/>
          </a:solidFill>
          <a:latin typeface="Arial" charset="0"/>
        </a:defRPr>
      </a:lvl9pPr>
    </p:titleStyle>
    <p:bodyStyle>
      <a:lvl1pPr marL="349876" indent="-349876" algn="l" defTabSz="913565" rtl="0" eaLnBrk="0" fontAlgn="base" hangingPunct="0">
        <a:spcBef>
          <a:spcPct val="0"/>
        </a:spcBef>
        <a:spcAft>
          <a:spcPct val="0"/>
        </a:spcAft>
        <a:buClr>
          <a:schemeClr val="tx2"/>
        </a:buClr>
        <a:buChar char="•"/>
        <a:defRPr sz="1631">
          <a:solidFill>
            <a:schemeClr val="tx1"/>
          </a:solidFill>
          <a:latin typeface="+mn-lt"/>
          <a:ea typeface="+mn-ea"/>
          <a:cs typeface="+mn-cs"/>
        </a:defRPr>
      </a:lvl1pPr>
      <a:lvl2pPr marL="197614" indent="-195995" algn="l" defTabSz="913565" rtl="0" eaLnBrk="0" fontAlgn="base" hangingPunct="0">
        <a:spcBef>
          <a:spcPct val="0"/>
        </a:spcBef>
        <a:spcAft>
          <a:spcPct val="0"/>
        </a:spcAft>
        <a:buClr>
          <a:schemeClr val="tx2"/>
        </a:buClr>
        <a:buSzPct val="125000"/>
        <a:buFont typeface="Arial" pitchFamily="34" charset="0"/>
        <a:buChar char="▪"/>
        <a:defRPr sz="1631">
          <a:solidFill>
            <a:schemeClr val="tx1"/>
          </a:solidFill>
          <a:latin typeface="+mn-lt"/>
        </a:defRPr>
      </a:lvl2pPr>
      <a:lvl3pPr marL="466502" indent="-267263"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3pPr>
      <a:lvl4pPr marL="626861" indent="-158740"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4pPr>
      <a:lvl5pPr marL="761304" indent="-132825" algn="l" defTabSz="913565" rtl="0" eaLnBrk="0" fontAlgn="base" hangingPunct="0">
        <a:spcBef>
          <a:spcPct val="0"/>
        </a:spcBef>
        <a:spcAft>
          <a:spcPct val="0"/>
        </a:spcAft>
        <a:buClr>
          <a:schemeClr val="tx2"/>
        </a:buClr>
        <a:buSzPct val="89000"/>
        <a:buFont typeface="Arial" pitchFamily="34" charset="0"/>
        <a:buChar char="-"/>
        <a:defRPr sz="1631">
          <a:solidFill>
            <a:schemeClr val="tx1"/>
          </a:solidFill>
          <a:latin typeface="+mn-lt"/>
        </a:defRPr>
      </a:lvl5pPr>
      <a:lvl6pPr marL="1227804"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6pPr>
      <a:lvl7pPr marL="1694307"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7pPr>
      <a:lvl8pPr marL="2160808"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8pPr>
      <a:lvl9pPr marL="2627311"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9pPr>
    </p:bodyStyle>
    <p:otherStyle>
      <a:defPPr>
        <a:defRPr lang="en-US"/>
      </a:defPPr>
      <a:lvl1pPr marL="0" algn="l" defTabSz="933003" rtl="0" eaLnBrk="1" latinLnBrk="0" hangingPunct="1">
        <a:defRPr sz="1838" kern="1200">
          <a:solidFill>
            <a:schemeClr val="tx1"/>
          </a:solidFill>
          <a:latin typeface="+mn-lt"/>
          <a:ea typeface="+mn-ea"/>
          <a:cs typeface="+mn-cs"/>
        </a:defRPr>
      </a:lvl1pPr>
      <a:lvl2pPr marL="466502" algn="l" defTabSz="933003" rtl="0" eaLnBrk="1" latinLnBrk="0" hangingPunct="1">
        <a:defRPr sz="1838" kern="1200">
          <a:solidFill>
            <a:schemeClr val="tx1"/>
          </a:solidFill>
          <a:latin typeface="+mn-lt"/>
          <a:ea typeface="+mn-ea"/>
          <a:cs typeface="+mn-cs"/>
        </a:defRPr>
      </a:lvl2pPr>
      <a:lvl3pPr marL="933003" algn="l" defTabSz="933003" rtl="0" eaLnBrk="1" latinLnBrk="0" hangingPunct="1">
        <a:defRPr sz="1838" kern="1200">
          <a:solidFill>
            <a:schemeClr val="tx1"/>
          </a:solidFill>
          <a:latin typeface="+mn-lt"/>
          <a:ea typeface="+mn-ea"/>
          <a:cs typeface="+mn-cs"/>
        </a:defRPr>
      </a:lvl3pPr>
      <a:lvl4pPr marL="1399505" algn="l" defTabSz="933003" rtl="0" eaLnBrk="1" latinLnBrk="0" hangingPunct="1">
        <a:defRPr sz="1838" kern="1200">
          <a:solidFill>
            <a:schemeClr val="tx1"/>
          </a:solidFill>
          <a:latin typeface="+mn-lt"/>
          <a:ea typeface="+mn-ea"/>
          <a:cs typeface="+mn-cs"/>
        </a:defRPr>
      </a:lvl4pPr>
      <a:lvl5pPr marL="1866005" algn="l" defTabSz="933003" rtl="0" eaLnBrk="1" latinLnBrk="0" hangingPunct="1">
        <a:defRPr sz="1838" kern="1200">
          <a:solidFill>
            <a:schemeClr val="tx1"/>
          </a:solidFill>
          <a:latin typeface="+mn-lt"/>
          <a:ea typeface="+mn-ea"/>
          <a:cs typeface="+mn-cs"/>
        </a:defRPr>
      </a:lvl5pPr>
      <a:lvl6pPr marL="2332509" algn="l" defTabSz="933003" rtl="0" eaLnBrk="1" latinLnBrk="0" hangingPunct="1">
        <a:defRPr sz="1838" kern="1200">
          <a:solidFill>
            <a:schemeClr val="tx1"/>
          </a:solidFill>
          <a:latin typeface="+mn-lt"/>
          <a:ea typeface="+mn-ea"/>
          <a:cs typeface="+mn-cs"/>
        </a:defRPr>
      </a:lvl6pPr>
      <a:lvl7pPr marL="2799008" algn="l" defTabSz="933003" rtl="0" eaLnBrk="1" latinLnBrk="0" hangingPunct="1">
        <a:defRPr sz="1838" kern="1200">
          <a:solidFill>
            <a:schemeClr val="tx1"/>
          </a:solidFill>
          <a:latin typeface="+mn-lt"/>
          <a:ea typeface="+mn-ea"/>
          <a:cs typeface="+mn-cs"/>
        </a:defRPr>
      </a:lvl7pPr>
      <a:lvl8pPr marL="3265509" algn="l" defTabSz="933003" rtl="0" eaLnBrk="1" latinLnBrk="0" hangingPunct="1">
        <a:defRPr sz="1838" kern="1200">
          <a:solidFill>
            <a:schemeClr val="tx1"/>
          </a:solidFill>
          <a:latin typeface="+mn-lt"/>
          <a:ea typeface="+mn-ea"/>
          <a:cs typeface="+mn-cs"/>
        </a:defRPr>
      </a:lvl8pPr>
      <a:lvl9pPr marL="3732012" algn="l" defTabSz="933003" rtl="0" eaLnBrk="1" latinLnBrk="0" hangingPunct="1">
        <a:defRPr sz="183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5" name="think-cell Slide" r:id="rId62" imgW="270" imgH="270" progId="TCLayout.ActiveDocument.1">
                  <p:embed/>
                </p:oleObj>
              </mc:Choice>
              <mc:Fallback>
                <p:oleObj name="think-cell Slide" r:id="rId62" imgW="270" imgH="270" progId="TCLayout.ActiveDocument.1">
                  <p:embed/>
                  <p:pic>
                    <p:nvPicPr>
                      <p:cNvPr id="2" name="Object 1" hidden="1"/>
                      <p:cNvPicPr/>
                      <p:nvPr/>
                    </p:nvPicPr>
                    <p:blipFill>
                      <a:blip r:embed="rId63"/>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373703"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9" name="Title Placeholder 1"/>
          <p:cNvSpPr>
            <a:spLocks noGrp="1"/>
          </p:cNvSpPr>
          <p:nvPr>
            <p:ph type="title"/>
          </p:nvPr>
        </p:nvSpPr>
        <p:spPr>
          <a:xfrm>
            <a:off x="630000" y="622800"/>
            <a:ext cx="10933350" cy="387798"/>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pic>
        <p:nvPicPr>
          <p:cNvPr id="13" name="Picture 12">
            <a:extLst>
              <a:ext uri="{FF2B5EF4-FFF2-40B4-BE49-F238E27FC236}">
                <a16:creationId xmlns:a16="http://schemas.microsoft.com/office/drawing/2014/main" id="{6E8F3D21-0EB7-7245-B5E4-DE4F4D063DE2}"/>
              </a:ext>
            </a:extLst>
          </p:cNvPr>
          <p:cNvPicPr>
            <a:picLocks noChangeAspect="1"/>
          </p:cNvPicPr>
          <p:nvPr userDrawn="1"/>
        </p:nvPicPr>
        <p:blipFill>
          <a:blip r:embed="rId64"/>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11578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800" kern="1200">
          <a:solidFill>
            <a:srgbClr val="FF020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FF020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FF0201"/>
        </a:buClr>
        <a:buFont typeface="Arial" panose="020B0604020202020204" pitchFamily="34" charset="0"/>
        <a:buChar char="​"/>
        <a:defRPr lang="en-US" sz="1600" kern="1200">
          <a:solidFill>
            <a:srgbClr val="FF020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FF0201"/>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FF020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FF0201"/>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FF0201"/>
        </a:buClr>
        <a:buFont typeface="Arial" panose="020B0604020202020204" pitchFamily="34" charset="0"/>
        <a:buChar char="​"/>
        <a:defRPr lang="en-US" sz="5400" kern="1200" baseline="0" smtClean="0">
          <a:solidFill>
            <a:srgbClr val="FF020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FF0201"/>
        </a:buClr>
        <a:buFont typeface="Arial" panose="020B0604020202020204" pitchFamily="34" charset="0"/>
        <a:buChar char="​"/>
        <a:defRPr lang="en-US" sz="2400" kern="1200" baseline="0" dirty="0">
          <a:solidFill>
            <a:srgbClr val="FF0201"/>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62.vml"/><Relationship Id="rId6" Type="http://schemas.openxmlformats.org/officeDocument/2006/relationships/oleObject" Target="../embeddings/oleObject56.bin"/><Relationship Id="rId5" Type="http://schemas.openxmlformats.org/officeDocument/2006/relationships/notesSlide" Target="../notesSlides/notesSlide3.xml"/><Relationship Id="rId4"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hyperlink" Target="https://community.fabric.microsoft.com/t5/Data-Stories-Gallery/Recruitment-Analytics/td-p/4747043"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639644" y="2002526"/>
            <a:ext cx="7881697"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Xây dựng dashboard </a:t>
            </a:r>
          </a:p>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với công cụ Power BI</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9F86329-733B-45B1-B5B7-DF16686573D7}"/>
              </a:ext>
            </a:extLst>
          </p:cNvPr>
          <p:cNvSpPr txBox="1">
            <a:spLocks/>
          </p:cNvSpPr>
          <p:nvPr/>
        </p:nvSpPr>
        <p:spPr>
          <a:xfrm>
            <a:off x="639643" y="3146511"/>
            <a:ext cx="7881697" cy="2411607"/>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Phụ trách giảng dạy: </a:t>
            </a: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TÀO LÊ MINH</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Hỗ trợ giảng dạy: </a:t>
            </a: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TRẦN THỊ NGÂN </a:t>
            </a:r>
          </a:p>
          <a:p>
            <a:pPr marL="0" marR="0" lvl="0" indent="0" algn="l" defTabSz="747488" rtl="0" eaLnBrk="1" fontAlgn="auto" latinLnBrk="0" hangingPunct="1">
              <a:lnSpc>
                <a:spcPct val="90000"/>
              </a:lnSpc>
              <a:spcBef>
                <a:spcPts val="200"/>
              </a:spcBef>
              <a:spcAft>
                <a:spcPts val="200"/>
              </a:spcAft>
              <a:buClrTx/>
              <a:buSzTx/>
              <a:buFontTx/>
              <a:buNone/>
              <a:tabLst/>
              <a:defRPr/>
            </a:pPr>
            <a:endPar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Phòng Phân tích Kinh doanh và Khoa học dữ liệu</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Trung tâm Dữ liệu lớn và Phân tích – MSB</a:t>
            </a:r>
          </a:p>
          <a:p>
            <a:pPr marL="0" marR="0" lvl="0" indent="0" algn="l" defTabSz="747488" rtl="0" eaLnBrk="1" fontAlgn="auto" latinLnBrk="0" hangingPunct="1">
              <a:lnSpc>
                <a:spcPct val="90000"/>
              </a:lnSpc>
              <a:spcBef>
                <a:spcPts val="200"/>
              </a:spcBef>
              <a:spcAft>
                <a:spcPts val="200"/>
              </a:spcAft>
              <a:buClrTx/>
              <a:buSzTx/>
              <a:buFontTx/>
              <a:buNone/>
              <a:tabLst/>
              <a:defRPr/>
            </a:pPr>
            <a:endParaRPr lang="en-US" sz="1800" i="1">
              <a:solidFill>
                <a:srgbClr val="FFEED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Ngày 22/07/2025</a:t>
            </a:r>
          </a:p>
        </p:txBody>
      </p:sp>
    </p:spTree>
    <p:extLst>
      <p:ext uri="{BB962C8B-B14F-4D97-AF65-F5344CB8AC3E}">
        <p14:creationId xmlns:p14="http://schemas.microsoft.com/office/powerpoint/2010/main" val="135160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7B440F0-6DA1-41EA-B0A5-D02F7F5318ED}"/>
              </a:ext>
            </a:extLst>
          </p:cNvPr>
          <p:cNvPicPr>
            <a:picLocks noChangeAspect="1"/>
          </p:cNvPicPr>
          <p:nvPr/>
        </p:nvPicPr>
        <p:blipFill>
          <a:blip r:embed="rId2"/>
          <a:stretch>
            <a:fillRect/>
          </a:stretch>
        </p:blipFill>
        <p:spPr>
          <a:xfrm>
            <a:off x="2020560" y="1287202"/>
            <a:ext cx="7724397" cy="4349081"/>
          </a:xfrm>
          <a:prstGeom prst="rect">
            <a:avLst/>
          </a:prstGeom>
        </p:spPr>
      </p:pic>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5349606" cy="461665"/>
          </a:xfrm>
          <a:prstGeom prst="rect">
            <a:avLst/>
          </a:prstGeom>
          <a:noFill/>
        </p:spPr>
        <p:txBody>
          <a:bodyPr wrap="none" rtlCol="0">
            <a:spAutoFit/>
          </a:bodyPr>
          <a:lstStyle/>
          <a:p>
            <a:r>
              <a:rPr lang="en-US" sz="2400" b="1"/>
              <a:t>Giới thiệu giao diện phần mềm Power BI</a:t>
            </a:r>
          </a:p>
        </p:txBody>
      </p:sp>
      <p:sp>
        <p:nvSpPr>
          <p:cNvPr id="18" name="Rectangle 17">
            <a:extLst>
              <a:ext uri="{FF2B5EF4-FFF2-40B4-BE49-F238E27FC236}">
                <a16:creationId xmlns:a16="http://schemas.microsoft.com/office/drawing/2014/main" id="{81247838-6FD2-4BF0-BD00-6210531A4063}"/>
              </a:ext>
            </a:extLst>
          </p:cNvPr>
          <p:cNvSpPr/>
          <p:nvPr/>
        </p:nvSpPr>
        <p:spPr>
          <a:xfrm>
            <a:off x="7583800" y="2035691"/>
            <a:ext cx="10839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D4A588F-B271-463B-B9C7-22C7C8697CF8}"/>
              </a:ext>
            </a:extLst>
          </p:cNvPr>
          <p:cNvSpPr txBox="1"/>
          <p:nvPr/>
        </p:nvSpPr>
        <p:spPr>
          <a:xfrm>
            <a:off x="7638863" y="5667970"/>
            <a:ext cx="973823" cy="738664"/>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Lựa chọn biểu đồ và kéo thả dữ liệu để trực quan hóa</a:t>
            </a:r>
          </a:p>
        </p:txBody>
      </p:sp>
      <p:sp>
        <p:nvSpPr>
          <p:cNvPr id="22" name="Rectangle 21">
            <a:extLst>
              <a:ext uri="{FF2B5EF4-FFF2-40B4-BE49-F238E27FC236}">
                <a16:creationId xmlns:a16="http://schemas.microsoft.com/office/drawing/2014/main" id="{761D53B5-780A-4C66-AED2-BD539A348560}"/>
              </a:ext>
            </a:extLst>
          </p:cNvPr>
          <p:cNvSpPr/>
          <p:nvPr/>
        </p:nvSpPr>
        <p:spPr>
          <a:xfrm>
            <a:off x="6383650" y="2035691"/>
            <a:ext cx="12001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CE32B-B990-4A31-8658-FB7FD383FA95}"/>
              </a:ext>
            </a:extLst>
          </p:cNvPr>
          <p:cNvSpPr/>
          <p:nvPr/>
        </p:nvSpPr>
        <p:spPr>
          <a:xfrm>
            <a:off x="8667750" y="2035691"/>
            <a:ext cx="1077207"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386E5B-EEBD-4C5B-B3CA-1222457DB388}"/>
              </a:ext>
            </a:extLst>
          </p:cNvPr>
          <p:cNvSpPr txBox="1"/>
          <p:nvPr/>
        </p:nvSpPr>
        <p:spPr>
          <a:xfrm>
            <a:off x="6417938"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Tùy chỉnh bộ lọc cho 1 biểu đồ hoặc cả page</a:t>
            </a:r>
          </a:p>
        </p:txBody>
      </p:sp>
      <p:sp>
        <p:nvSpPr>
          <p:cNvPr id="25" name="TextBox 24">
            <a:extLst>
              <a:ext uri="{FF2B5EF4-FFF2-40B4-BE49-F238E27FC236}">
                <a16:creationId xmlns:a16="http://schemas.microsoft.com/office/drawing/2014/main" id="{0A0993F5-8EE8-4E38-9518-B7EECB1679E1}"/>
              </a:ext>
            </a:extLst>
          </p:cNvPr>
          <p:cNvSpPr txBox="1"/>
          <p:nvPr/>
        </p:nvSpPr>
        <p:spPr>
          <a:xfrm>
            <a:off x="8613383"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Các bảng dữ liệu cho phép kéo thả để trực quan hóa</a:t>
            </a:r>
          </a:p>
        </p:txBody>
      </p:sp>
      <p:cxnSp>
        <p:nvCxnSpPr>
          <p:cNvPr id="27" name="Straight Arrow Connector 26">
            <a:extLst>
              <a:ext uri="{FF2B5EF4-FFF2-40B4-BE49-F238E27FC236}">
                <a16:creationId xmlns:a16="http://schemas.microsoft.com/office/drawing/2014/main" id="{9A1EA307-347D-4C68-A64D-23A9CDEBC8E2}"/>
              </a:ext>
            </a:extLst>
          </p:cNvPr>
          <p:cNvCxnSpPr>
            <a:stCxn id="24" idx="0"/>
            <a:endCxn id="22" idx="2"/>
          </p:cNvCxnSpPr>
          <p:nvPr/>
        </p:nvCxnSpPr>
        <p:spPr>
          <a:xfrm flipV="1">
            <a:off x="698372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0A6CB12-8A02-4458-9061-DC47EBBFA41B}"/>
              </a:ext>
            </a:extLst>
          </p:cNvPr>
          <p:cNvCxnSpPr>
            <a:cxnSpLocks/>
            <a:stCxn id="19" idx="0"/>
            <a:endCxn id="18" idx="2"/>
          </p:cNvCxnSpPr>
          <p:nvPr/>
        </p:nvCxnSpPr>
        <p:spPr>
          <a:xfrm flipV="1">
            <a:off x="812577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68B60C1-CC76-4268-AB0A-3B5DDAB3D770}"/>
              </a:ext>
            </a:extLst>
          </p:cNvPr>
          <p:cNvCxnSpPr>
            <a:cxnSpLocks/>
            <a:stCxn id="25" idx="0"/>
          </p:cNvCxnSpPr>
          <p:nvPr/>
        </p:nvCxnSpPr>
        <p:spPr>
          <a:xfrm flipV="1">
            <a:off x="9179170" y="4448176"/>
            <a:ext cx="0" cy="12197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21E238B2-D21E-4C90-A589-810C4A61BECF}"/>
              </a:ext>
            </a:extLst>
          </p:cNvPr>
          <p:cNvSpPr/>
          <p:nvPr/>
        </p:nvSpPr>
        <p:spPr>
          <a:xfrm>
            <a:off x="2020560" y="2035692"/>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84BD12-DFD1-4BE0-8EF1-D1ACAB8FDE7B}"/>
              </a:ext>
            </a:extLst>
          </p:cNvPr>
          <p:cNvSpPr/>
          <p:nvPr/>
        </p:nvSpPr>
        <p:spPr>
          <a:xfrm>
            <a:off x="2020560" y="2262188"/>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D808DD-87AE-4111-8C78-8EB8AA1CA2F5}"/>
              </a:ext>
            </a:extLst>
          </p:cNvPr>
          <p:cNvSpPr/>
          <p:nvPr/>
        </p:nvSpPr>
        <p:spPr>
          <a:xfrm>
            <a:off x="2020560" y="2488684"/>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771C39C-135F-4A5B-A2D9-F923AD63B51A}"/>
              </a:ext>
            </a:extLst>
          </p:cNvPr>
          <p:cNvSpPr txBox="1"/>
          <p:nvPr/>
        </p:nvSpPr>
        <p:spPr>
          <a:xfrm>
            <a:off x="293974" y="1697549"/>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REPORT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giao diện thiết kế dashboard</a:t>
            </a:r>
          </a:p>
        </p:txBody>
      </p:sp>
      <p:sp>
        <p:nvSpPr>
          <p:cNvPr id="41" name="TextBox 40">
            <a:extLst>
              <a:ext uri="{FF2B5EF4-FFF2-40B4-BE49-F238E27FC236}">
                <a16:creationId xmlns:a16="http://schemas.microsoft.com/office/drawing/2014/main" id="{BB84D2AC-EA9A-4BD5-95E6-ED7B303FF7A5}"/>
              </a:ext>
            </a:extLst>
          </p:cNvPr>
          <p:cNvSpPr txBox="1"/>
          <p:nvPr/>
        </p:nvSpPr>
        <p:spPr>
          <a:xfrm>
            <a:off x="293974" y="2233825"/>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TABLE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chi tiết các bảng dữ liệu được kết nối</a:t>
            </a:r>
          </a:p>
        </p:txBody>
      </p:sp>
      <p:sp>
        <p:nvSpPr>
          <p:cNvPr id="42" name="TextBox 41">
            <a:extLst>
              <a:ext uri="{FF2B5EF4-FFF2-40B4-BE49-F238E27FC236}">
                <a16:creationId xmlns:a16="http://schemas.microsoft.com/office/drawing/2014/main" id="{803CAEB5-B964-4327-9405-75051303F52B}"/>
              </a:ext>
            </a:extLst>
          </p:cNvPr>
          <p:cNvSpPr txBox="1"/>
          <p:nvPr/>
        </p:nvSpPr>
        <p:spPr>
          <a:xfrm>
            <a:off x="293974" y="2804827"/>
            <a:ext cx="1393854" cy="738664"/>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MODEL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thiết lập mô hình dữ liệu, tạo liên hệ giữa các bảng</a:t>
            </a:r>
          </a:p>
        </p:txBody>
      </p:sp>
      <p:cxnSp>
        <p:nvCxnSpPr>
          <p:cNvPr id="44" name="Connector: Elbow 43">
            <a:extLst>
              <a:ext uri="{FF2B5EF4-FFF2-40B4-BE49-F238E27FC236}">
                <a16:creationId xmlns:a16="http://schemas.microsoft.com/office/drawing/2014/main" id="{2C4F7299-B307-400A-A47F-BE2B4D1F0B0E}"/>
              </a:ext>
            </a:extLst>
          </p:cNvPr>
          <p:cNvCxnSpPr>
            <a:cxnSpLocks/>
            <a:stCxn id="40" idx="3"/>
            <a:endCxn id="37" idx="1"/>
          </p:cNvCxnSpPr>
          <p:nvPr/>
        </p:nvCxnSpPr>
        <p:spPr>
          <a:xfrm>
            <a:off x="1687828" y="1986090"/>
            <a:ext cx="332732" cy="16285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D9630D3B-E9AD-4E07-8244-0704A1FA0C02}"/>
              </a:ext>
            </a:extLst>
          </p:cNvPr>
          <p:cNvCxnSpPr>
            <a:stCxn id="41" idx="3"/>
            <a:endCxn id="38" idx="1"/>
          </p:cNvCxnSpPr>
          <p:nvPr/>
        </p:nvCxnSpPr>
        <p:spPr>
          <a:xfrm flipV="1">
            <a:off x="1687828" y="2375436"/>
            <a:ext cx="332732" cy="14693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F05D432A-DA32-4F77-9BB9-6779025D4D18}"/>
              </a:ext>
            </a:extLst>
          </p:cNvPr>
          <p:cNvCxnSpPr>
            <a:stCxn id="42" idx="3"/>
            <a:endCxn id="39" idx="1"/>
          </p:cNvCxnSpPr>
          <p:nvPr/>
        </p:nvCxnSpPr>
        <p:spPr>
          <a:xfrm flipV="1">
            <a:off x="1687828" y="2601932"/>
            <a:ext cx="332732" cy="572227"/>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FB96ABA9-6936-4786-92D0-55289FECF932}"/>
              </a:ext>
            </a:extLst>
          </p:cNvPr>
          <p:cNvSpPr/>
          <p:nvPr/>
        </p:nvSpPr>
        <p:spPr>
          <a:xfrm>
            <a:off x="2968297" y="1471053"/>
            <a:ext cx="2146628"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B9BB7D3-CF3B-48DF-BCE2-6D7C7D4C8FC7}"/>
              </a:ext>
            </a:extLst>
          </p:cNvPr>
          <p:cNvSpPr txBox="1"/>
          <p:nvPr/>
        </p:nvSpPr>
        <p:spPr>
          <a:xfrm>
            <a:off x="2968297" y="715581"/>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Kết nối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2" name="Connector: Elbow 51">
            <a:extLst>
              <a:ext uri="{FF2B5EF4-FFF2-40B4-BE49-F238E27FC236}">
                <a16:creationId xmlns:a16="http://schemas.microsoft.com/office/drawing/2014/main" id="{F9DFEC54-CB39-4E88-8DFB-BAA5EA1194A4}"/>
              </a:ext>
            </a:extLst>
          </p:cNvPr>
          <p:cNvCxnSpPr>
            <a:cxnSpLocks/>
            <a:stCxn id="51" idx="2"/>
          </p:cNvCxnSpPr>
          <p:nvPr/>
        </p:nvCxnSpPr>
        <p:spPr>
          <a:xfrm rot="16200000" flipH="1">
            <a:off x="3602638" y="1032082"/>
            <a:ext cx="501558" cy="376387"/>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464D1726-6561-4EDA-AB46-77FF14F02F19}"/>
              </a:ext>
            </a:extLst>
          </p:cNvPr>
          <p:cNvSpPr/>
          <p:nvPr/>
        </p:nvSpPr>
        <p:spPr>
          <a:xfrm>
            <a:off x="5114925" y="1471053"/>
            <a:ext cx="693426"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209EA50-AACA-4FD1-B8C9-A4D6A2B2496E}"/>
              </a:ext>
            </a:extLst>
          </p:cNvPr>
          <p:cNvSpPr txBox="1"/>
          <p:nvPr/>
        </p:nvSpPr>
        <p:spPr>
          <a:xfrm>
            <a:off x="4941873"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Xử lý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7" name="Connector: Elbow 56">
            <a:extLst>
              <a:ext uri="{FF2B5EF4-FFF2-40B4-BE49-F238E27FC236}">
                <a16:creationId xmlns:a16="http://schemas.microsoft.com/office/drawing/2014/main" id="{87ECC4FC-9E36-4FA7-A5D9-C4D3C7CF438B}"/>
              </a:ext>
            </a:extLst>
          </p:cNvPr>
          <p:cNvCxnSpPr>
            <a:cxnSpLocks/>
            <a:stCxn id="56" idx="2"/>
            <a:endCxn id="55" idx="0"/>
          </p:cNvCxnSpPr>
          <p:nvPr/>
        </p:nvCxnSpPr>
        <p:spPr>
          <a:xfrm rot="5400000">
            <a:off x="5308295" y="1140548"/>
            <a:ext cx="483848" cy="177162"/>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3CE30A17-B128-4C60-B2F6-169AF15DBC6D}"/>
              </a:ext>
            </a:extLst>
          </p:cNvPr>
          <p:cNvSpPr/>
          <p:nvPr/>
        </p:nvSpPr>
        <p:spPr>
          <a:xfrm>
            <a:off x="8265973" y="1471053"/>
            <a:ext cx="346713" cy="427939"/>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F4CD0E28-FA13-43E8-8883-633072D06520}"/>
              </a:ext>
            </a:extLst>
          </p:cNvPr>
          <p:cNvCxnSpPr>
            <a:cxnSpLocks/>
            <a:stCxn id="64" idx="2"/>
          </p:cNvCxnSpPr>
          <p:nvPr/>
        </p:nvCxnSpPr>
        <p:spPr>
          <a:xfrm rot="16200000" flipH="1">
            <a:off x="8100961" y="1132682"/>
            <a:ext cx="483846" cy="19289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945D39FB-CF7C-4CEE-964A-E7B902438B24}"/>
              </a:ext>
            </a:extLst>
          </p:cNvPr>
          <p:cNvSpPr txBox="1"/>
          <p:nvPr/>
        </p:nvSpPr>
        <p:spPr>
          <a:xfrm>
            <a:off x="7549512"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Publish và chia sẻ</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426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3413755" cy="461665"/>
          </a:xfrm>
          <a:prstGeom prst="rect">
            <a:avLst/>
          </a:prstGeom>
          <a:noFill/>
        </p:spPr>
        <p:txBody>
          <a:bodyPr wrap="none" rtlCol="0">
            <a:spAutoFit/>
          </a:bodyPr>
          <a:lstStyle/>
          <a:p>
            <a:r>
              <a:rPr lang="en-US" sz="2400" b="1"/>
              <a:t>Kết nối với dữ liệu nguồn</a:t>
            </a:r>
          </a:p>
        </p:txBody>
      </p:sp>
      <p:pic>
        <p:nvPicPr>
          <p:cNvPr id="4" name="Picture 3">
            <a:extLst>
              <a:ext uri="{FF2B5EF4-FFF2-40B4-BE49-F238E27FC236}">
                <a16:creationId xmlns:a16="http://schemas.microsoft.com/office/drawing/2014/main" id="{53A9D514-2D20-3CA2-6677-2D8DD525787A}"/>
              </a:ext>
            </a:extLst>
          </p:cNvPr>
          <p:cNvPicPr>
            <a:picLocks noChangeAspect="1"/>
          </p:cNvPicPr>
          <p:nvPr/>
        </p:nvPicPr>
        <p:blipFill>
          <a:blip r:embed="rId3"/>
          <a:stretch>
            <a:fillRect/>
          </a:stretch>
        </p:blipFill>
        <p:spPr>
          <a:xfrm>
            <a:off x="4838700" y="2043112"/>
            <a:ext cx="6257925" cy="2771775"/>
          </a:xfrm>
          <a:prstGeom prst="rect">
            <a:avLst/>
          </a:prstGeom>
        </p:spPr>
      </p:pic>
      <p:sp>
        <p:nvSpPr>
          <p:cNvPr id="10" name="TextBox 9">
            <a:extLst>
              <a:ext uri="{FF2B5EF4-FFF2-40B4-BE49-F238E27FC236}">
                <a16:creationId xmlns:a16="http://schemas.microsoft.com/office/drawing/2014/main" id="{FD7855EB-7055-744A-CA3A-D4C256E596C3}"/>
              </a:ext>
            </a:extLst>
          </p:cNvPr>
          <p:cNvSpPr txBox="1"/>
          <p:nvPr/>
        </p:nvSpPr>
        <p:spPr>
          <a:xfrm>
            <a:off x="5267375" y="1729206"/>
            <a:ext cx="800219" cy="338554"/>
          </a:xfrm>
          <a:prstGeom prst="rect">
            <a:avLst/>
          </a:prstGeom>
          <a:noFill/>
        </p:spPr>
        <p:txBody>
          <a:bodyPr wrap="none" rtlCol="0">
            <a:spAutoFit/>
          </a:bodyPr>
          <a:lstStyle/>
          <a:p>
            <a:r>
              <a:rPr lang="en-US" sz="1600" b="1">
                <a:solidFill>
                  <a:srgbClr val="FF0000"/>
                </a:solidFill>
              </a:rPr>
              <a:t>Bước 1</a:t>
            </a:r>
          </a:p>
        </p:txBody>
      </p:sp>
      <p:sp>
        <p:nvSpPr>
          <p:cNvPr id="12" name="TextBox 11">
            <a:extLst>
              <a:ext uri="{FF2B5EF4-FFF2-40B4-BE49-F238E27FC236}">
                <a16:creationId xmlns:a16="http://schemas.microsoft.com/office/drawing/2014/main" id="{42817C06-B56F-E013-DA85-D1D71A840DBE}"/>
              </a:ext>
            </a:extLst>
          </p:cNvPr>
          <p:cNvSpPr txBox="1"/>
          <p:nvPr/>
        </p:nvSpPr>
        <p:spPr>
          <a:xfrm>
            <a:off x="5586413" y="2602497"/>
            <a:ext cx="800219" cy="338554"/>
          </a:xfrm>
          <a:prstGeom prst="rect">
            <a:avLst/>
          </a:prstGeom>
          <a:noFill/>
        </p:spPr>
        <p:txBody>
          <a:bodyPr wrap="none" rtlCol="0">
            <a:spAutoFit/>
          </a:bodyPr>
          <a:lstStyle/>
          <a:p>
            <a:r>
              <a:rPr lang="en-US" sz="1600" b="1">
                <a:solidFill>
                  <a:srgbClr val="FF0000"/>
                </a:solidFill>
              </a:rPr>
              <a:t>Bước 2</a:t>
            </a:r>
          </a:p>
        </p:txBody>
      </p:sp>
      <p:sp>
        <p:nvSpPr>
          <p:cNvPr id="13" name="TextBox 12">
            <a:extLst>
              <a:ext uri="{FF2B5EF4-FFF2-40B4-BE49-F238E27FC236}">
                <a16:creationId xmlns:a16="http://schemas.microsoft.com/office/drawing/2014/main" id="{335629F9-5152-29E5-83FC-A4C2F1CF5BE3}"/>
              </a:ext>
            </a:extLst>
          </p:cNvPr>
          <p:cNvSpPr txBox="1"/>
          <p:nvPr/>
        </p:nvSpPr>
        <p:spPr>
          <a:xfrm>
            <a:off x="8158164" y="3428999"/>
            <a:ext cx="2519364" cy="830997"/>
          </a:xfrm>
          <a:prstGeom prst="rect">
            <a:avLst/>
          </a:prstGeom>
          <a:noFill/>
        </p:spPr>
        <p:txBody>
          <a:bodyPr wrap="square" rtlCol="0">
            <a:spAutoFit/>
          </a:bodyPr>
          <a:lstStyle/>
          <a:p>
            <a:r>
              <a:rPr lang="en-US" sz="1600" b="1">
                <a:solidFill>
                  <a:srgbClr val="FF0000"/>
                </a:solidFill>
              </a:rPr>
              <a:t>Bước 3: </a:t>
            </a:r>
          </a:p>
          <a:p>
            <a:r>
              <a:rPr lang="en-US" sz="1600" b="1">
                <a:solidFill>
                  <a:srgbClr val="FF0000"/>
                </a:solidFill>
              </a:rPr>
              <a:t>Lựa chọn đường dẫn file excel cần load dữ liệu</a:t>
            </a:r>
          </a:p>
        </p:txBody>
      </p:sp>
      <p:sp>
        <p:nvSpPr>
          <p:cNvPr id="15" name="TextBox 14">
            <a:extLst>
              <a:ext uri="{FF2B5EF4-FFF2-40B4-BE49-F238E27FC236}">
                <a16:creationId xmlns:a16="http://schemas.microsoft.com/office/drawing/2014/main" id="{F86139CA-C286-3610-C237-F03C5300EF31}"/>
              </a:ext>
            </a:extLst>
          </p:cNvPr>
          <p:cNvSpPr txBox="1"/>
          <p:nvPr/>
        </p:nvSpPr>
        <p:spPr>
          <a:xfrm>
            <a:off x="555956" y="2510819"/>
            <a:ext cx="4282744" cy="1754326"/>
          </a:xfrm>
          <a:prstGeom prst="rect">
            <a:avLst/>
          </a:prstGeom>
          <a:noFill/>
        </p:spPr>
        <p:txBody>
          <a:bodyPr wrap="square" rtlCol="0">
            <a:spAutoFit/>
          </a:bodyPr>
          <a:lstStyle/>
          <a:p>
            <a:r>
              <a:rPr lang="en-US"/>
              <a:t>Power BI cho phép kết nối nhiều nguồn dữ liệu khác nhau</a:t>
            </a:r>
          </a:p>
          <a:p>
            <a:pPr marL="342900" indent="-342900">
              <a:buFont typeface="Wingdings" panose="05000000000000000000" pitchFamily="2" charset="2"/>
              <a:buChar char="q"/>
            </a:pPr>
            <a:r>
              <a:rPr lang="en-US"/>
              <a:t>Dữ liệu từ file Excel</a:t>
            </a:r>
          </a:p>
          <a:p>
            <a:pPr marL="342900" indent="-342900">
              <a:buFont typeface="Wingdings" panose="05000000000000000000" pitchFamily="2" charset="2"/>
              <a:buChar char="q"/>
            </a:pPr>
            <a:r>
              <a:rPr lang="en-US"/>
              <a:t>Dữ liệu từ server SQL</a:t>
            </a:r>
          </a:p>
          <a:p>
            <a:pPr marL="342900" indent="-342900">
              <a:buFont typeface="Wingdings" panose="05000000000000000000" pitchFamily="2" charset="2"/>
              <a:buChar char="q"/>
            </a:pPr>
            <a:r>
              <a:rPr lang="en-US"/>
              <a:t>Dữ liệu nhập thủ công</a:t>
            </a:r>
          </a:p>
          <a:p>
            <a:r>
              <a:rPr lang="en-US"/>
              <a:t>...</a:t>
            </a:r>
          </a:p>
        </p:txBody>
      </p:sp>
    </p:spTree>
    <p:extLst>
      <p:ext uri="{BB962C8B-B14F-4D97-AF65-F5344CB8AC3E}">
        <p14:creationId xmlns:p14="http://schemas.microsoft.com/office/powerpoint/2010/main" val="24254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156B-8AD3-F232-E203-33F743603D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200815-0539-C935-1C8F-0F6032918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A7D33C1-C86C-AFBC-E5C4-B530700A91F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C389CB1-41B7-0DFB-88D1-B7CED0BCDFE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D34C8E3-3178-437E-213B-46514955C5F7}"/>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pic>
        <p:nvPicPr>
          <p:cNvPr id="3" name="Picture 2">
            <a:extLst>
              <a:ext uri="{FF2B5EF4-FFF2-40B4-BE49-F238E27FC236}">
                <a16:creationId xmlns:a16="http://schemas.microsoft.com/office/drawing/2014/main" id="{A08893C1-E33F-2D7D-E6CA-0A24628301C6}"/>
              </a:ext>
            </a:extLst>
          </p:cNvPr>
          <p:cNvPicPr>
            <a:picLocks noChangeAspect="1"/>
          </p:cNvPicPr>
          <p:nvPr/>
        </p:nvPicPr>
        <p:blipFill>
          <a:blip r:embed="rId3"/>
          <a:stretch>
            <a:fillRect/>
          </a:stretch>
        </p:blipFill>
        <p:spPr>
          <a:xfrm>
            <a:off x="2145598" y="1354864"/>
            <a:ext cx="7975386" cy="3873759"/>
          </a:xfrm>
          <a:prstGeom prst="rect">
            <a:avLst/>
          </a:prstGeom>
        </p:spPr>
      </p:pic>
      <p:sp>
        <p:nvSpPr>
          <p:cNvPr id="7" name="TextBox 6">
            <a:extLst>
              <a:ext uri="{FF2B5EF4-FFF2-40B4-BE49-F238E27FC236}">
                <a16:creationId xmlns:a16="http://schemas.microsoft.com/office/drawing/2014/main" id="{88E7772A-6ACD-3B30-3FA8-D6E0B6825364}"/>
              </a:ext>
            </a:extLst>
          </p:cNvPr>
          <p:cNvSpPr txBox="1"/>
          <p:nvPr/>
        </p:nvSpPr>
        <p:spPr>
          <a:xfrm>
            <a:off x="2566986" y="2730516"/>
            <a:ext cx="1582104" cy="738664"/>
          </a:xfrm>
          <a:prstGeom prst="rect">
            <a:avLst/>
          </a:prstGeom>
          <a:noFill/>
        </p:spPr>
        <p:txBody>
          <a:bodyPr wrap="square" rtlCol="0">
            <a:spAutoFit/>
          </a:bodyPr>
          <a:lstStyle/>
          <a:p>
            <a:r>
              <a:rPr lang="en-US" sz="1400" b="1">
                <a:solidFill>
                  <a:srgbClr val="FF0000"/>
                </a:solidFill>
              </a:rPr>
              <a:t>Bước 4: Lựa chọn sheet dữ liệu cần kết nối</a:t>
            </a:r>
          </a:p>
        </p:txBody>
      </p:sp>
      <p:sp>
        <p:nvSpPr>
          <p:cNvPr id="9" name="TextBox 8">
            <a:extLst>
              <a:ext uri="{FF2B5EF4-FFF2-40B4-BE49-F238E27FC236}">
                <a16:creationId xmlns:a16="http://schemas.microsoft.com/office/drawing/2014/main" id="{3B66B60B-6555-37C9-5BB0-45D3037DB36A}"/>
              </a:ext>
            </a:extLst>
          </p:cNvPr>
          <p:cNvSpPr txBox="1"/>
          <p:nvPr/>
        </p:nvSpPr>
        <p:spPr>
          <a:xfrm>
            <a:off x="7243058" y="5203426"/>
            <a:ext cx="3413261" cy="523220"/>
          </a:xfrm>
          <a:prstGeom prst="rect">
            <a:avLst/>
          </a:prstGeom>
          <a:noFill/>
        </p:spPr>
        <p:txBody>
          <a:bodyPr wrap="square" rtlCol="0">
            <a:spAutoFit/>
          </a:bodyPr>
          <a:lstStyle/>
          <a:p>
            <a:r>
              <a:rPr lang="en-US" sz="1400" b="1">
                <a:solidFill>
                  <a:srgbClr val="FF0000"/>
                </a:solidFill>
              </a:rPr>
              <a:t>Bước 5: Chọn “Transform data” để vào bắt đầu xử lý dữ liệu với Power Query</a:t>
            </a:r>
          </a:p>
        </p:txBody>
      </p:sp>
      <p:sp>
        <p:nvSpPr>
          <p:cNvPr id="14" name="Rectangle 13">
            <a:extLst>
              <a:ext uri="{FF2B5EF4-FFF2-40B4-BE49-F238E27FC236}">
                <a16:creationId xmlns:a16="http://schemas.microsoft.com/office/drawing/2014/main" id="{60BF9936-F366-E3E9-19C1-39C875A25597}"/>
              </a:ext>
            </a:extLst>
          </p:cNvPr>
          <p:cNvSpPr/>
          <p:nvPr/>
        </p:nvSpPr>
        <p:spPr>
          <a:xfrm>
            <a:off x="2609848" y="2519363"/>
            <a:ext cx="666752" cy="21115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D89210-797A-77F0-D5EE-C0936185B072}"/>
              </a:ext>
            </a:extLst>
          </p:cNvPr>
          <p:cNvSpPr/>
          <p:nvPr/>
        </p:nvSpPr>
        <p:spPr>
          <a:xfrm>
            <a:off x="8576308" y="4827142"/>
            <a:ext cx="746762" cy="23253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74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BD6-5108-C3B6-15EC-6E37457E58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20F130-2473-AD80-F44A-246109AE06ED}"/>
              </a:ext>
            </a:extLst>
          </p:cNvPr>
          <p:cNvPicPr>
            <a:picLocks noChangeAspect="1"/>
          </p:cNvPicPr>
          <p:nvPr/>
        </p:nvPicPr>
        <p:blipFill>
          <a:blip r:embed="rId2"/>
          <a:stretch>
            <a:fillRect/>
          </a:stretch>
        </p:blipFill>
        <p:spPr>
          <a:xfrm>
            <a:off x="992184" y="876881"/>
            <a:ext cx="10394631" cy="5104238"/>
          </a:xfrm>
          <a:prstGeom prst="rect">
            <a:avLst/>
          </a:prstGeom>
        </p:spPr>
      </p:pic>
      <p:pic>
        <p:nvPicPr>
          <p:cNvPr id="5" name="Picture 4">
            <a:extLst>
              <a:ext uri="{FF2B5EF4-FFF2-40B4-BE49-F238E27FC236}">
                <a16:creationId xmlns:a16="http://schemas.microsoft.com/office/drawing/2014/main" id="{DC890782-8EC2-E5EE-D11B-250BF275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F1F39000-454D-036D-461D-896522CDC08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D08255-9143-2F74-5AAC-48D1542CFE5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08C688A-F1A4-18F8-B621-B8928C661F90}"/>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sp>
        <p:nvSpPr>
          <p:cNvPr id="16" name="Rectangle 15">
            <a:extLst>
              <a:ext uri="{FF2B5EF4-FFF2-40B4-BE49-F238E27FC236}">
                <a16:creationId xmlns:a16="http://schemas.microsoft.com/office/drawing/2014/main" id="{6AE136AB-2932-846C-0EC8-E0FCFE85A750}"/>
              </a:ext>
            </a:extLst>
          </p:cNvPr>
          <p:cNvSpPr/>
          <p:nvPr/>
        </p:nvSpPr>
        <p:spPr>
          <a:xfrm>
            <a:off x="9917430" y="2931908"/>
            <a:ext cx="1282386" cy="49709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2F63A1-419B-16D7-827E-04F695432681}"/>
              </a:ext>
            </a:extLst>
          </p:cNvPr>
          <p:cNvSpPr/>
          <p:nvPr/>
        </p:nvSpPr>
        <p:spPr>
          <a:xfrm>
            <a:off x="1033463" y="2161945"/>
            <a:ext cx="1090612" cy="24788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DE01B-9B2D-DA06-E0B8-57311F7BE1B4}"/>
              </a:ext>
            </a:extLst>
          </p:cNvPr>
          <p:cNvSpPr/>
          <p:nvPr/>
        </p:nvSpPr>
        <p:spPr>
          <a:xfrm>
            <a:off x="1027901" y="1106552"/>
            <a:ext cx="9592473" cy="85559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4B37A550-F5E0-3CB9-303E-F520BC2A5484}"/>
              </a:ext>
            </a:extLst>
          </p:cNvPr>
          <p:cNvSpPr/>
          <p:nvPr/>
        </p:nvSpPr>
        <p:spPr>
          <a:xfrm rot="5400000">
            <a:off x="11040405" y="1120444"/>
            <a:ext cx="764252" cy="1090611"/>
          </a:xfrm>
          <a:prstGeom prst="wedgeRectCallout">
            <a:avLst>
              <a:gd name="adj1" fmla="val -39901"/>
              <a:gd name="adj2" fmla="val 63300"/>
            </a:avLst>
          </a:prstGeom>
          <a:solidFill>
            <a:schemeClr val="accent2">
              <a:lumMod val="20000"/>
              <a:lumOff val="80000"/>
            </a:schemeClr>
          </a:solidFill>
          <a:ln w="63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a:solidFill>
                  <a:srgbClr val="FF0000"/>
                </a:solidFill>
              </a:rPr>
              <a:t>Lựa chọn thao tác xử lý dữ liệu</a:t>
            </a:r>
          </a:p>
        </p:txBody>
      </p:sp>
      <p:sp>
        <p:nvSpPr>
          <p:cNvPr id="18" name="Speech Bubble: Rectangle 17">
            <a:extLst>
              <a:ext uri="{FF2B5EF4-FFF2-40B4-BE49-F238E27FC236}">
                <a16:creationId xmlns:a16="http://schemas.microsoft.com/office/drawing/2014/main" id="{A4F07D51-4316-BB10-64E6-A15AF95BF784}"/>
              </a:ext>
            </a:extLst>
          </p:cNvPr>
          <p:cNvSpPr/>
          <p:nvPr/>
        </p:nvSpPr>
        <p:spPr>
          <a:xfrm rot="5400000">
            <a:off x="10880829" y="3421864"/>
            <a:ext cx="965313" cy="1190625"/>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vi-VN" sz="1400">
                <a:solidFill>
                  <a:srgbClr val="FF0000"/>
                </a:solidFill>
              </a:rPr>
              <a:t>Các bước xử lý dữ liệu được lưu lại</a:t>
            </a:r>
          </a:p>
        </p:txBody>
      </p:sp>
      <p:sp>
        <p:nvSpPr>
          <p:cNvPr id="19" name="Speech Bubble: Rectangle 18">
            <a:extLst>
              <a:ext uri="{FF2B5EF4-FFF2-40B4-BE49-F238E27FC236}">
                <a16:creationId xmlns:a16="http://schemas.microsoft.com/office/drawing/2014/main" id="{995EF3AF-EB5F-8407-423E-BBE67BDDF4FC}"/>
              </a:ext>
            </a:extLst>
          </p:cNvPr>
          <p:cNvSpPr/>
          <p:nvPr/>
        </p:nvSpPr>
        <p:spPr>
          <a:xfrm rot="5400000">
            <a:off x="1813652" y="2234701"/>
            <a:ext cx="705310" cy="1186197"/>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a:solidFill>
                  <a:srgbClr val="FF0000"/>
                </a:solidFill>
              </a:rPr>
              <a:t>Các bảng dữ liệu được kết nối</a:t>
            </a:r>
            <a:endParaRPr lang="vi-VN" sz="1400">
              <a:solidFill>
                <a:srgbClr val="FF0000"/>
              </a:solidFill>
            </a:endParaRPr>
          </a:p>
        </p:txBody>
      </p:sp>
    </p:spTree>
    <p:extLst>
      <p:ext uri="{BB962C8B-B14F-4D97-AF65-F5344CB8AC3E}">
        <p14:creationId xmlns:p14="http://schemas.microsoft.com/office/powerpoint/2010/main" val="28260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34CF7C-2A46-2F16-BB8B-01F0A6E32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4832413" cy="461665"/>
          </a:xfrm>
          <a:prstGeom prst="rect">
            <a:avLst/>
          </a:prstGeom>
          <a:noFill/>
        </p:spPr>
        <p:txBody>
          <a:bodyPr wrap="none" rtlCol="0">
            <a:spAutoFit/>
          </a:bodyPr>
          <a:lstStyle/>
          <a:p>
            <a:r>
              <a:rPr lang="en-US" sz="2400" b="1"/>
              <a:t>Giới thiệu về đề bài demo và dữ liệu</a:t>
            </a:r>
          </a:p>
        </p:txBody>
      </p:sp>
      <p:sp>
        <p:nvSpPr>
          <p:cNvPr id="18" name="TextBox 17">
            <a:extLst>
              <a:ext uri="{FF2B5EF4-FFF2-40B4-BE49-F238E27FC236}">
                <a16:creationId xmlns:a16="http://schemas.microsoft.com/office/drawing/2014/main" id="{3727DAEB-69EC-96A3-7B6A-DD8AA6123EFA}"/>
              </a:ext>
            </a:extLst>
          </p:cNvPr>
          <p:cNvSpPr txBox="1"/>
          <p:nvPr/>
        </p:nvSpPr>
        <p:spPr>
          <a:xfrm>
            <a:off x="664631" y="2349131"/>
            <a:ext cx="4372292" cy="1754326"/>
          </a:xfrm>
          <a:prstGeom prst="rect">
            <a:avLst/>
          </a:prstGeom>
          <a:noFill/>
        </p:spPr>
        <p:txBody>
          <a:bodyPr wrap="square">
            <a:spAutoFit/>
          </a:bodyPr>
          <a:lstStyle/>
          <a:p>
            <a:r>
              <a:rPr lang="en-US" b="1"/>
              <a:t>Đề bài demo</a:t>
            </a:r>
          </a:p>
          <a:p>
            <a:r>
              <a:rPr lang="en-US"/>
              <a:t>Thiết kế dashboard về tình hình kinh doanh, trong đó thể hiện được:</a:t>
            </a:r>
          </a:p>
          <a:p>
            <a:pPr marL="285750" indent="-285750">
              <a:buFontTx/>
              <a:buChar char="-"/>
            </a:pPr>
            <a:r>
              <a:rPr lang="en-US"/>
              <a:t>Doanh thu</a:t>
            </a:r>
          </a:p>
          <a:p>
            <a:pPr marL="285750" indent="-285750">
              <a:buFontTx/>
              <a:buChar char="-"/>
            </a:pPr>
            <a:r>
              <a:rPr lang="en-US"/>
              <a:t>Chỉ tiêu doanh thu</a:t>
            </a:r>
          </a:p>
          <a:p>
            <a:pPr marL="285750" indent="-285750">
              <a:buFontTx/>
              <a:buChar char="-"/>
            </a:pPr>
            <a:r>
              <a:rPr lang="en-US"/>
              <a:t>% hoàn thành doanh thu</a:t>
            </a:r>
          </a:p>
        </p:txBody>
      </p:sp>
      <p:graphicFrame>
        <p:nvGraphicFramePr>
          <p:cNvPr id="12" name="Table 11">
            <a:extLst>
              <a:ext uri="{FF2B5EF4-FFF2-40B4-BE49-F238E27FC236}">
                <a16:creationId xmlns:a16="http://schemas.microsoft.com/office/drawing/2014/main" id="{A4F2BF22-C8DA-4A51-8B3A-0B0A7F34AD26}"/>
              </a:ext>
            </a:extLst>
          </p:cNvPr>
          <p:cNvGraphicFramePr>
            <a:graphicFrameLocks noGrp="1"/>
          </p:cNvGraphicFramePr>
          <p:nvPr>
            <p:extLst>
              <p:ext uri="{D42A27DB-BD31-4B8C-83A1-F6EECF244321}">
                <p14:modId xmlns:p14="http://schemas.microsoft.com/office/powerpoint/2010/main" val="804103155"/>
              </p:ext>
            </p:extLst>
          </p:nvPr>
        </p:nvGraphicFramePr>
        <p:xfrm>
          <a:off x="5281145" y="2009634"/>
          <a:ext cx="6014384" cy="2433320"/>
        </p:xfrm>
        <a:graphic>
          <a:graphicData uri="http://schemas.openxmlformats.org/drawingml/2006/table">
            <a:tbl>
              <a:tblPr firstRow="1" bandRow="1">
                <a:tableStyleId>{72833802-FEF1-4C79-8D5D-14CF1EAF98D9}</a:tableStyleId>
              </a:tblPr>
              <a:tblGrid>
                <a:gridCol w="2258173">
                  <a:extLst>
                    <a:ext uri="{9D8B030D-6E8A-4147-A177-3AD203B41FA5}">
                      <a16:colId xmlns:a16="http://schemas.microsoft.com/office/drawing/2014/main" val="190425386"/>
                    </a:ext>
                  </a:extLst>
                </a:gridCol>
                <a:gridCol w="3756211">
                  <a:extLst>
                    <a:ext uri="{9D8B030D-6E8A-4147-A177-3AD203B41FA5}">
                      <a16:colId xmlns:a16="http://schemas.microsoft.com/office/drawing/2014/main" val="4251058980"/>
                    </a:ext>
                  </a:extLst>
                </a:gridCol>
              </a:tblGrid>
              <a:tr h="370840">
                <a:tc>
                  <a:txBody>
                    <a:bodyPr/>
                    <a:lstStyle/>
                    <a:p>
                      <a:pPr algn="ctr"/>
                      <a:r>
                        <a:rPr lang="en-US" sz="1600"/>
                        <a:t>Bảng</a:t>
                      </a:r>
                    </a:p>
                  </a:txBody>
                  <a:tcPr/>
                </a:tc>
                <a:tc>
                  <a:txBody>
                    <a:bodyPr/>
                    <a:lstStyle/>
                    <a:p>
                      <a:pPr algn="ctr"/>
                      <a:r>
                        <a:rPr lang="en-US" sz="1600"/>
                        <a:t>Thông tin</a:t>
                      </a:r>
                    </a:p>
                  </a:txBody>
                  <a:tcPr/>
                </a:tc>
                <a:extLst>
                  <a:ext uri="{0D108BD9-81ED-4DB2-BD59-A6C34878D82A}">
                    <a16:rowId xmlns:a16="http://schemas.microsoft.com/office/drawing/2014/main" val="1159228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Fact_Sales</a:t>
                      </a:r>
                    </a:p>
                  </a:txBody>
                  <a:tcPr/>
                </a:tc>
                <a:tc>
                  <a:txBody>
                    <a:bodyPr/>
                    <a:lstStyle/>
                    <a:p>
                      <a:r>
                        <a:rPr lang="en-US" sz="1600"/>
                        <a:t>Thông tin về đơn hàng</a:t>
                      </a:r>
                    </a:p>
                  </a:txBody>
                  <a:tcPr/>
                </a:tc>
                <a:extLst>
                  <a:ext uri="{0D108BD9-81ED-4DB2-BD59-A6C34878D82A}">
                    <a16:rowId xmlns:a16="http://schemas.microsoft.com/office/drawing/2014/main" val="7635027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Fact_Target</a:t>
                      </a:r>
                    </a:p>
                  </a:txBody>
                  <a:tcPr/>
                </a:tc>
                <a:tc>
                  <a:txBody>
                    <a:bodyPr/>
                    <a:lstStyle/>
                    <a:p>
                      <a:r>
                        <a:rPr lang="en-US" sz="1600"/>
                        <a:t>Chỉ tiêu doanh thu theo từng tháng của từng cửa hàng</a:t>
                      </a:r>
                    </a:p>
                  </a:txBody>
                  <a:tcPr/>
                </a:tc>
                <a:extLst>
                  <a:ext uri="{0D108BD9-81ED-4DB2-BD59-A6C34878D82A}">
                    <a16:rowId xmlns:a16="http://schemas.microsoft.com/office/drawing/2014/main" val="4845839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Dim_Store</a:t>
                      </a:r>
                    </a:p>
                  </a:txBody>
                  <a:tcPr/>
                </a:tc>
                <a:tc>
                  <a:txBody>
                    <a:bodyPr/>
                    <a:lstStyle/>
                    <a:p>
                      <a:r>
                        <a:rPr lang="en-US" sz="1600"/>
                        <a:t>Thông tin chi tiết từng cửa hàng</a:t>
                      </a:r>
                    </a:p>
                  </a:txBody>
                  <a:tcPr/>
                </a:tc>
                <a:extLst>
                  <a:ext uri="{0D108BD9-81ED-4DB2-BD59-A6C34878D82A}">
                    <a16:rowId xmlns:a16="http://schemas.microsoft.com/office/drawing/2014/main" val="19557887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Dim_Product</a:t>
                      </a:r>
                    </a:p>
                  </a:txBody>
                  <a:tcPr/>
                </a:tc>
                <a:tc>
                  <a:txBody>
                    <a:bodyPr/>
                    <a:lstStyle/>
                    <a:p>
                      <a:r>
                        <a:rPr lang="en-US" sz="1600"/>
                        <a:t>Thông tin chi tiết từng sản phẩm</a:t>
                      </a:r>
                    </a:p>
                  </a:txBody>
                  <a:tcPr/>
                </a:tc>
                <a:extLst>
                  <a:ext uri="{0D108BD9-81ED-4DB2-BD59-A6C34878D82A}">
                    <a16:rowId xmlns:a16="http://schemas.microsoft.com/office/drawing/2014/main" val="28903551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Dim_Customer</a:t>
                      </a:r>
                    </a:p>
                  </a:txBody>
                  <a:tcPr/>
                </a:tc>
                <a:tc>
                  <a:txBody>
                    <a:bodyPr/>
                    <a:lstStyle/>
                    <a:p>
                      <a:r>
                        <a:rPr lang="en-US" sz="1600"/>
                        <a:t>Thông tin chi tiết từng khách hàng</a:t>
                      </a:r>
                    </a:p>
                  </a:txBody>
                  <a:tcPr/>
                </a:tc>
                <a:extLst>
                  <a:ext uri="{0D108BD9-81ED-4DB2-BD59-A6C34878D82A}">
                    <a16:rowId xmlns:a16="http://schemas.microsoft.com/office/drawing/2014/main" val="955022082"/>
                  </a:ext>
                </a:extLst>
              </a:tr>
            </a:tbl>
          </a:graphicData>
        </a:graphic>
      </p:graphicFrame>
    </p:spTree>
    <p:extLst>
      <p:ext uri="{BB962C8B-B14F-4D97-AF65-F5344CB8AC3E}">
        <p14:creationId xmlns:p14="http://schemas.microsoft.com/office/powerpoint/2010/main" val="236287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34CF7C-2A46-2F16-BB8B-01F0A6E32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3114186" cy="461665"/>
          </a:xfrm>
          <a:prstGeom prst="rect">
            <a:avLst/>
          </a:prstGeom>
          <a:noFill/>
        </p:spPr>
        <p:txBody>
          <a:bodyPr wrap="none" rtlCol="0">
            <a:spAutoFit/>
          </a:bodyPr>
          <a:lstStyle/>
          <a:p>
            <a:r>
              <a:rPr lang="en-US" sz="2400" b="1"/>
              <a:t>Kết nối và xử lý dữ liệu</a:t>
            </a:r>
          </a:p>
        </p:txBody>
      </p:sp>
      <p:pic>
        <p:nvPicPr>
          <p:cNvPr id="3" name="Picture 2">
            <a:extLst>
              <a:ext uri="{FF2B5EF4-FFF2-40B4-BE49-F238E27FC236}">
                <a16:creationId xmlns:a16="http://schemas.microsoft.com/office/drawing/2014/main" id="{BDC7F3B2-0885-AF4F-7DF0-58D482E824C7}"/>
              </a:ext>
            </a:extLst>
          </p:cNvPr>
          <p:cNvPicPr>
            <a:picLocks noChangeAspect="1"/>
          </p:cNvPicPr>
          <p:nvPr/>
        </p:nvPicPr>
        <p:blipFill>
          <a:blip r:embed="rId3"/>
          <a:stretch>
            <a:fillRect/>
          </a:stretch>
        </p:blipFill>
        <p:spPr>
          <a:xfrm>
            <a:off x="1396049" y="3337958"/>
            <a:ext cx="9439275" cy="2800906"/>
          </a:xfrm>
          <a:prstGeom prst="rect">
            <a:avLst/>
          </a:prstGeom>
        </p:spPr>
      </p:pic>
      <p:sp>
        <p:nvSpPr>
          <p:cNvPr id="7" name="Rectangle 6">
            <a:extLst>
              <a:ext uri="{FF2B5EF4-FFF2-40B4-BE49-F238E27FC236}">
                <a16:creationId xmlns:a16="http://schemas.microsoft.com/office/drawing/2014/main" id="{AA106598-4F6B-EB35-D44C-45A0CE314FE1}"/>
              </a:ext>
            </a:extLst>
          </p:cNvPr>
          <p:cNvSpPr/>
          <p:nvPr/>
        </p:nvSpPr>
        <p:spPr>
          <a:xfrm>
            <a:off x="1380167" y="3633691"/>
            <a:ext cx="328297" cy="30330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C0E227-79D2-D1C8-4CDD-F8C82142751B}"/>
              </a:ext>
            </a:extLst>
          </p:cNvPr>
          <p:cNvSpPr txBox="1"/>
          <p:nvPr/>
        </p:nvSpPr>
        <p:spPr>
          <a:xfrm>
            <a:off x="2843841" y="2753182"/>
            <a:ext cx="3737933" cy="584775"/>
          </a:xfrm>
          <a:prstGeom prst="rect">
            <a:avLst/>
          </a:prstGeom>
          <a:noFill/>
        </p:spPr>
        <p:txBody>
          <a:bodyPr wrap="square" rtlCol="0">
            <a:spAutoFit/>
          </a:bodyPr>
          <a:lstStyle/>
          <a:p>
            <a:pPr algn="ctr"/>
            <a:r>
              <a:rPr lang="en-US" sz="1600"/>
              <a:t>Lưu ý: Các bảng dữ liệu được kết nối có thể theo dõi ở tab “Table view”</a:t>
            </a:r>
          </a:p>
        </p:txBody>
      </p:sp>
      <p:cxnSp>
        <p:nvCxnSpPr>
          <p:cNvPr id="16" name="Connector: Elbow 15">
            <a:extLst>
              <a:ext uri="{FF2B5EF4-FFF2-40B4-BE49-F238E27FC236}">
                <a16:creationId xmlns:a16="http://schemas.microsoft.com/office/drawing/2014/main" id="{3DA8F99B-4DD1-8538-82D5-25833BC37537}"/>
              </a:ext>
            </a:extLst>
          </p:cNvPr>
          <p:cNvCxnSpPr>
            <a:cxnSpLocks/>
            <a:stCxn id="9" idx="2"/>
            <a:endCxn id="7" idx="3"/>
          </p:cNvCxnSpPr>
          <p:nvPr/>
        </p:nvCxnSpPr>
        <p:spPr>
          <a:xfrm rot="5400000">
            <a:off x="2986942" y="2059479"/>
            <a:ext cx="447388" cy="3004344"/>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27DAEB-69EC-96A3-7B6A-DD8AA6123EFA}"/>
              </a:ext>
            </a:extLst>
          </p:cNvPr>
          <p:cNvSpPr txBox="1"/>
          <p:nvPr/>
        </p:nvSpPr>
        <p:spPr>
          <a:xfrm>
            <a:off x="523558" y="887458"/>
            <a:ext cx="4372292" cy="1846659"/>
          </a:xfrm>
          <a:prstGeom prst="rect">
            <a:avLst/>
          </a:prstGeom>
          <a:noFill/>
        </p:spPr>
        <p:txBody>
          <a:bodyPr wrap="square">
            <a:spAutoFit/>
          </a:bodyPr>
          <a:lstStyle/>
          <a:p>
            <a:r>
              <a:rPr lang="en-US" sz="1600" b="1"/>
              <a:t>Thực hành</a:t>
            </a:r>
          </a:p>
          <a:p>
            <a:r>
              <a:rPr lang="en-US" sz="1600"/>
              <a:t>Kết nối và load dữ liệu từ các file excel sau:</a:t>
            </a:r>
          </a:p>
          <a:p>
            <a:pPr marL="285750" indent="-285750">
              <a:buFont typeface="Arial" panose="020B0604020202020204" pitchFamily="34" charset="0"/>
              <a:buChar char="•"/>
            </a:pPr>
            <a:r>
              <a:rPr lang="en-US" sz="1600"/>
              <a:t>Fact_Sales</a:t>
            </a:r>
          </a:p>
          <a:p>
            <a:pPr marL="285750" indent="-285750">
              <a:buFont typeface="Arial" panose="020B0604020202020204" pitchFamily="34" charset="0"/>
              <a:buChar char="•"/>
            </a:pPr>
            <a:r>
              <a:rPr lang="en-US" sz="1600"/>
              <a:t>Fact_Target</a:t>
            </a:r>
          </a:p>
          <a:p>
            <a:pPr marL="285750" indent="-285750">
              <a:buFont typeface="Arial" panose="020B0604020202020204" pitchFamily="34" charset="0"/>
              <a:buChar char="•"/>
            </a:pPr>
            <a:r>
              <a:rPr lang="en-US" sz="1600"/>
              <a:t>Dim_Product</a:t>
            </a:r>
          </a:p>
          <a:p>
            <a:pPr marL="285750" indent="-285750">
              <a:buFont typeface="Arial" panose="020B0604020202020204" pitchFamily="34" charset="0"/>
              <a:buChar char="•"/>
            </a:pPr>
            <a:r>
              <a:rPr lang="en-US" sz="1600"/>
              <a:t>Dim_Customer</a:t>
            </a:r>
          </a:p>
          <a:p>
            <a:pPr marL="285750" indent="-285750">
              <a:buFont typeface="Arial" panose="020B0604020202020204" pitchFamily="34" charset="0"/>
              <a:buChar char="•"/>
            </a:pPr>
            <a:r>
              <a:rPr lang="en-US" sz="1600"/>
              <a:t>Dim_Store</a:t>
            </a:r>
          </a:p>
        </p:txBody>
      </p:sp>
    </p:spTree>
    <p:extLst>
      <p:ext uri="{BB962C8B-B14F-4D97-AF65-F5344CB8AC3E}">
        <p14:creationId xmlns:p14="http://schemas.microsoft.com/office/powerpoint/2010/main" val="40086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Thiết</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hình</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dữ</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liệu</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(Data Model)</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C71D8B9E-27D3-4B26-B011-B32F840C7E39}"/>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 hình dữ liệu dim-fact</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Tạo mối liên hệ giữa các bảng</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2023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6287-700D-468C-ED24-033DE53BCC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83A95A-7975-18B4-7240-81D788109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AFED561D-8A53-9A34-AB45-FB9D7EBC10E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3792A9-B114-09F9-CB55-64B5F48A6798}"/>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D79B24C-D61A-AB0C-34AA-7271E4B03EFC}"/>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59C82B50-CFFA-D1E9-E1FB-8EBE8E148810}"/>
              </a:ext>
            </a:extLst>
          </p:cNvPr>
          <p:cNvSpPr txBox="1"/>
          <p:nvPr/>
        </p:nvSpPr>
        <p:spPr>
          <a:xfrm>
            <a:off x="2813381" y="1555804"/>
            <a:ext cx="6691576" cy="523220"/>
          </a:xfrm>
          <a:prstGeom prst="rect">
            <a:avLst/>
          </a:prstGeom>
          <a:noFill/>
        </p:spPr>
        <p:txBody>
          <a:bodyPr wrap="square" rtlCol="0">
            <a:spAutoFit/>
          </a:bodyPr>
          <a:lstStyle/>
          <a:p>
            <a:pPr algn="ctr"/>
            <a:r>
              <a:rPr lang="en-US" sz="2800"/>
              <a:t>Nên tổ chức dữ liệu như thế nào?</a:t>
            </a:r>
          </a:p>
        </p:txBody>
      </p:sp>
      <p:grpSp>
        <p:nvGrpSpPr>
          <p:cNvPr id="14" name="Group 13">
            <a:extLst>
              <a:ext uri="{FF2B5EF4-FFF2-40B4-BE49-F238E27FC236}">
                <a16:creationId xmlns:a16="http://schemas.microsoft.com/office/drawing/2014/main" id="{F411D9C5-3204-FCF9-C038-A72E37F0B720}"/>
              </a:ext>
            </a:extLst>
          </p:cNvPr>
          <p:cNvGrpSpPr/>
          <p:nvPr/>
        </p:nvGrpSpPr>
        <p:grpSpPr>
          <a:xfrm>
            <a:off x="2126588" y="2519689"/>
            <a:ext cx="8065163" cy="1384996"/>
            <a:chOff x="2126588" y="2519689"/>
            <a:chExt cx="8065163" cy="1384996"/>
          </a:xfrm>
        </p:grpSpPr>
        <p:sp>
          <p:nvSpPr>
            <p:cNvPr id="7" name="TextBox 6">
              <a:extLst>
                <a:ext uri="{FF2B5EF4-FFF2-40B4-BE49-F238E27FC236}">
                  <a16:creationId xmlns:a16="http://schemas.microsoft.com/office/drawing/2014/main" id="{FFBDC397-E391-8F9D-B792-725548EC790B}"/>
                </a:ext>
              </a:extLst>
            </p:cNvPr>
            <p:cNvSpPr txBox="1"/>
            <p:nvPr/>
          </p:nvSpPr>
          <p:spPr>
            <a:xfrm>
              <a:off x="2126588" y="2519689"/>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GỘP</a:t>
              </a:r>
              <a:r>
                <a:rPr lang="en-US" sz="2800"/>
                <a:t> </a:t>
              </a:r>
            </a:p>
            <a:p>
              <a:pPr algn="ctr"/>
              <a:r>
                <a:rPr lang="en-US" sz="2800"/>
                <a:t>thành một bảng trải phẳng duy nhất</a:t>
              </a:r>
            </a:p>
          </p:txBody>
        </p:sp>
        <p:sp>
          <p:nvSpPr>
            <p:cNvPr id="9" name="TextBox 8">
              <a:extLst>
                <a:ext uri="{FF2B5EF4-FFF2-40B4-BE49-F238E27FC236}">
                  <a16:creationId xmlns:a16="http://schemas.microsoft.com/office/drawing/2014/main" id="{9F7B546B-FC8C-0C23-D74D-AB5AD5366E00}"/>
                </a:ext>
              </a:extLst>
            </p:cNvPr>
            <p:cNvSpPr txBox="1"/>
            <p:nvPr/>
          </p:nvSpPr>
          <p:spPr>
            <a:xfrm>
              <a:off x="6400801" y="2519690"/>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TÁCH</a:t>
              </a:r>
              <a:r>
                <a:rPr lang="en-US" sz="2800"/>
                <a:t> </a:t>
              </a:r>
            </a:p>
            <a:p>
              <a:pPr algn="ctr"/>
              <a:r>
                <a:rPr lang="en-US" sz="2800"/>
                <a:t>thành nhiều bảng nhỏ chuyên biệt</a:t>
              </a:r>
            </a:p>
          </p:txBody>
        </p:sp>
      </p:grpSp>
    </p:spTree>
    <p:extLst>
      <p:ext uri="{BB962C8B-B14F-4D97-AF65-F5344CB8AC3E}">
        <p14:creationId xmlns:p14="http://schemas.microsoft.com/office/powerpoint/2010/main" val="146128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EA81-8ACF-7D64-8454-AE406DD5DE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317060C-1F7B-A9E7-773A-FC6B1A4C2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4969959-9C95-8E84-4D1D-7A5A93A50E8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E2E3764-A458-9899-B53A-043014524F1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11C3C5A-C755-3090-8047-EAC575E7C21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7679AA6B-9E1D-10AB-907A-9077FC4D81E5}"/>
              </a:ext>
            </a:extLst>
          </p:cNvPr>
          <p:cNvSpPr txBox="1"/>
          <p:nvPr/>
        </p:nvSpPr>
        <p:spPr>
          <a:xfrm>
            <a:off x="4657725" y="2532773"/>
            <a:ext cx="6691576" cy="1384995"/>
          </a:xfrm>
          <a:prstGeom prst="rect">
            <a:avLst/>
          </a:prstGeom>
          <a:noFill/>
        </p:spPr>
        <p:txBody>
          <a:bodyPr wrap="square" rtlCol="0">
            <a:spAutoFit/>
          </a:bodyPr>
          <a:lstStyle/>
          <a:p>
            <a:r>
              <a:rPr lang="en-US" sz="2800"/>
              <a:t>Vì sao ta cần tổ chức dữ liệu dưới dạng các </a:t>
            </a:r>
            <a:r>
              <a:rPr lang="en-US" sz="2800" b="1">
                <a:solidFill>
                  <a:schemeClr val="accent2"/>
                </a:solidFill>
              </a:rPr>
              <a:t>bảng dim </a:t>
            </a:r>
            <a:r>
              <a:rPr lang="en-US" sz="2800"/>
              <a:t>và </a:t>
            </a:r>
            <a:r>
              <a:rPr lang="en-US" sz="2800" b="1">
                <a:solidFill>
                  <a:schemeClr val="accent2"/>
                </a:solidFill>
              </a:rPr>
              <a:t>bảng fact </a:t>
            </a:r>
            <a:r>
              <a:rPr lang="en-US" sz="2800"/>
              <a:t>thay vì gộp tất cả dữ liệu vào 1 bảng duy nhất? </a:t>
            </a:r>
          </a:p>
        </p:txBody>
      </p:sp>
      <p:sp>
        <p:nvSpPr>
          <p:cNvPr id="4" name="TextBox 3">
            <a:extLst>
              <a:ext uri="{FF2B5EF4-FFF2-40B4-BE49-F238E27FC236}">
                <a16:creationId xmlns:a16="http://schemas.microsoft.com/office/drawing/2014/main" id="{75151744-5BC9-E207-4167-7AC30BCB2282}"/>
              </a:ext>
            </a:extLst>
          </p:cNvPr>
          <p:cNvSpPr txBox="1"/>
          <p:nvPr/>
        </p:nvSpPr>
        <p:spPr>
          <a:xfrm>
            <a:off x="633017" y="2348108"/>
            <a:ext cx="4024708" cy="1754326"/>
          </a:xfrm>
          <a:prstGeom prst="rect">
            <a:avLst/>
          </a:prstGeom>
          <a:noFill/>
        </p:spPr>
        <p:txBody>
          <a:bodyPr wrap="square" rtlCol="0">
            <a:spAutoFit/>
          </a:bodyPr>
          <a:lstStyle/>
          <a:p>
            <a:r>
              <a:rPr lang="en-US" sz="5400" b="1"/>
              <a:t>DIM</a:t>
            </a:r>
            <a:r>
              <a:rPr lang="en-US" sz="5400">
                <a:solidFill>
                  <a:schemeClr val="bg1">
                    <a:lumMod val="65000"/>
                  </a:schemeClr>
                </a:solidFill>
              </a:rPr>
              <a:t>ENSION</a:t>
            </a:r>
          </a:p>
          <a:p>
            <a:r>
              <a:rPr lang="en-US" sz="5400" b="1"/>
              <a:t>FACT</a:t>
            </a:r>
          </a:p>
        </p:txBody>
      </p:sp>
    </p:spTree>
    <p:extLst>
      <p:ext uri="{BB962C8B-B14F-4D97-AF65-F5344CB8AC3E}">
        <p14:creationId xmlns:p14="http://schemas.microsoft.com/office/powerpoint/2010/main" val="2329162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0BAE-418B-E8DF-27A4-321078FDF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FDCCB98-D382-8D6A-DD10-D22FA4E7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B7ED884-4CE3-A8B5-223A-F2D9C7AD7A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A64581-6CD8-21F4-EE68-4BDD3BA4C0DE}"/>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91BC742-AA64-A9B1-D03F-D11F810A67F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3" name="TextBox 2">
            <a:extLst>
              <a:ext uri="{FF2B5EF4-FFF2-40B4-BE49-F238E27FC236}">
                <a16:creationId xmlns:a16="http://schemas.microsoft.com/office/drawing/2014/main" id="{77794104-7EEC-60FD-9E62-1A63E4D5ABB6}"/>
              </a:ext>
            </a:extLst>
          </p:cNvPr>
          <p:cNvSpPr txBox="1"/>
          <p:nvPr/>
        </p:nvSpPr>
        <p:spPr>
          <a:xfrm>
            <a:off x="695325" y="975135"/>
            <a:ext cx="3913189" cy="369332"/>
          </a:xfrm>
          <a:prstGeom prst="rect">
            <a:avLst/>
          </a:prstGeom>
          <a:noFill/>
        </p:spPr>
        <p:txBody>
          <a:bodyPr wrap="square" rtlCol="0">
            <a:spAutoFit/>
          </a:bodyPr>
          <a:lstStyle/>
          <a:p>
            <a:r>
              <a:rPr lang="en-US" b="1"/>
              <a:t>Ví dụ về bảng fact_sales trải phẳng</a:t>
            </a:r>
          </a:p>
        </p:txBody>
      </p:sp>
      <p:pic>
        <p:nvPicPr>
          <p:cNvPr id="9" name="Picture 8">
            <a:extLst>
              <a:ext uri="{FF2B5EF4-FFF2-40B4-BE49-F238E27FC236}">
                <a16:creationId xmlns:a16="http://schemas.microsoft.com/office/drawing/2014/main" id="{3A364F00-199B-128C-5F24-4D941437746B}"/>
              </a:ext>
            </a:extLst>
          </p:cNvPr>
          <p:cNvPicPr>
            <a:picLocks noChangeAspect="1"/>
          </p:cNvPicPr>
          <p:nvPr/>
        </p:nvPicPr>
        <p:blipFill>
          <a:blip r:embed="rId3"/>
          <a:stretch>
            <a:fillRect/>
          </a:stretch>
        </p:blipFill>
        <p:spPr>
          <a:xfrm>
            <a:off x="695325" y="1338011"/>
            <a:ext cx="10801350" cy="2872161"/>
          </a:xfrm>
          <a:prstGeom prst="rect">
            <a:avLst/>
          </a:prstGeom>
        </p:spPr>
      </p:pic>
      <p:sp>
        <p:nvSpPr>
          <p:cNvPr id="10" name="TextBox 9">
            <a:extLst>
              <a:ext uri="{FF2B5EF4-FFF2-40B4-BE49-F238E27FC236}">
                <a16:creationId xmlns:a16="http://schemas.microsoft.com/office/drawing/2014/main" id="{E8CE1E1E-B142-D2CF-0ECD-7DD524B9BA68}"/>
              </a:ext>
            </a:extLst>
          </p:cNvPr>
          <p:cNvSpPr txBox="1"/>
          <p:nvPr/>
        </p:nvSpPr>
        <p:spPr>
          <a:xfrm>
            <a:off x="695325" y="4411994"/>
            <a:ext cx="10401300" cy="1200329"/>
          </a:xfrm>
          <a:prstGeom prst="rect">
            <a:avLst/>
          </a:prstGeom>
          <a:noFill/>
        </p:spPr>
        <p:txBody>
          <a:bodyPr wrap="square" rtlCol="0">
            <a:spAutoFit/>
          </a:bodyPr>
          <a:lstStyle/>
          <a:p>
            <a:r>
              <a:rPr lang="en-US" b="1"/>
              <a:t>Nhận xét:</a:t>
            </a:r>
          </a:p>
          <a:p>
            <a:r>
              <a:rPr lang="en-US"/>
              <a:t>- Thông tin trùng lặp nhiều, dung lượng bảng tăng lên không cần thiết</a:t>
            </a:r>
          </a:p>
          <a:p>
            <a:r>
              <a:rPr lang="en-US"/>
              <a:t>- Việc cập nhật thông tin (nếu có) tốn nhiều chi phí và có thể thiếu tính đồng bộ</a:t>
            </a:r>
          </a:p>
          <a:p>
            <a:r>
              <a:rPr lang="en-US"/>
              <a:t>- Các thao tác trực quan hóa dữ liệu sau này kém linh hoạt hơn</a:t>
            </a:r>
          </a:p>
        </p:txBody>
      </p:sp>
    </p:spTree>
    <p:extLst>
      <p:ext uri="{BB962C8B-B14F-4D97-AF65-F5344CB8AC3E}">
        <p14:creationId xmlns:p14="http://schemas.microsoft.com/office/powerpoint/2010/main" val="367602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82CEE-C729-E4C9-B5BE-34277B673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2774670" cy="461665"/>
          </a:xfrm>
          <a:prstGeom prst="rect">
            <a:avLst/>
          </a:prstGeom>
          <a:noFill/>
        </p:spPr>
        <p:txBody>
          <a:bodyPr wrap="none" rtlCol="0">
            <a:spAutoFit/>
          </a:bodyPr>
          <a:lstStyle/>
          <a:p>
            <a:r>
              <a:rPr lang="en-US" sz="2400" b="1"/>
              <a:t>Yêu cầu với học viên</a:t>
            </a:r>
          </a:p>
        </p:txBody>
      </p:sp>
      <p:sp>
        <p:nvSpPr>
          <p:cNvPr id="7" name="TextBox 6">
            <a:extLst>
              <a:ext uri="{FF2B5EF4-FFF2-40B4-BE49-F238E27FC236}">
                <a16:creationId xmlns:a16="http://schemas.microsoft.com/office/drawing/2014/main" id="{DF1E2E51-1B50-4F92-8F0D-B9B52230C93D}"/>
              </a:ext>
            </a:extLst>
          </p:cNvPr>
          <p:cNvSpPr txBox="1"/>
          <p:nvPr/>
        </p:nvSpPr>
        <p:spPr>
          <a:xfrm>
            <a:off x="661987" y="1040547"/>
            <a:ext cx="9953625" cy="2185214"/>
          </a:xfrm>
          <a:prstGeom prst="rect">
            <a:avLst/>
          </a:prstGeom>
          <a:noFill/>
        </p:spPr>
        <p:txBody>
          <a:bodyPr wrap="square" rtlCol="0">
            <a:spAutoFit/>
          </a:bodyPr>
          <a:lstStyle/>
          <a:p>
            <a:r>
              <a:rPr lang="en-US" sz="2400"/>
              <a:t>Để đảm bảo tiến độ và chất lượng của khóa học, yêu cầu học viên:</a:t>
            </a:r>
          </a:p>
          <a:p>
            <a:pPr marL="457200" indent="-457200">
              <a:buFont typeface="Wingdings" panose="05000000000000000000" pitchFamily="2" charset="2"/>
              <a:buChar char="q"/>
            </a:pPr>
            <a:r>
              <a:rPr lang="en-US" sz="2400"/>
              <a:t>Tải và cài phần mềm Power BI Desktop</a:t>
            </a:r>
          </a:p>
          <a:p>
            <a:pPr marL="457200" indent="-457200">
              <a:buFont typeface="Wingdings" panose="05000000000000000000" pitchFamily="2" charset="2"/>
              <a:buChar char="q"/>
            </a:pPr>
            <a:r>
              <a:rPr lang="en-US" sz="2400"/>
              <a:t>Tải data và các tài liệu khác</a:t>
            </a:r>
          </a:p>
          <a:p>
            <a:pPr marL="457200" indent="-457200">
              <a:buFont typeface="Wingdings" panose="05000000000000000000" pitchFamily="2" charset="2"/>
              <a:buChar char="q"/>
            </a:pPr>
            <a:endParaRPr lang="en-US" sz="240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Aptos" panose="02110004020202020204"/>
                <a:ea typeface="+mn-ea"/>
                <a:cs typeface="+mn-cs"/>
              </a:rPr>
              <a:t>Link: </a:t>
            </a:r>
            <a:r>
              <a:rPr kumimoji="0" lang="en-US" sz="4000" b="0" i="0" u="none" strike="noStrike" kern="1200" cap="none" spc="0" normalizeH="0" baseline="0" noProof="0">
                <a:ln>
                  <a:noFill/>
                </a:ln>
                <a:solidFill>
                  <a:srgbClr val="FF0000"/>
                </a:solidFill>
                <a:effectLst/>
                <a:uLnTx/>
                <a:uFillTx/>
                <a:latin typeface="Aptos" panose="02110004020202020204"/>
                <a:ea typeface="+mn-ea"/>
                <a:cs typeface="+mn-cs"/>
              </a:rPr>
              <a:t>https://tinyurl.com/powerbi2207</a:t>
            </a:r>
          </a:p>
        </p:txBody>
      </p:sp>
    </p:spTree>
    <p:extLst>
      <p:ext uri="{BB962C8B-B14F-4D97-AF65-F5344CB8AC3E}">
        <p14:creationId xmlns:p14="http://schemas.microsoft.com/office/powerpoint/2010/main" val="268109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3AFB-177B-E858-BFE5-67A0E33D70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61769-F665-8547-871F-E3AFD27C1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981D986-CD28-CA0B-7478-2862228EF2DB}"/>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B55232F-042E-010B-9809-3A60C267F20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E38969-0BD6-E7EA-7A26-C233A736F9C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ADE04C5-7DE1-DAA5-014F-2E329FA7BF1A}"/>
              </a:ext>
            </a:extLst>
          </p:cNvPr>
          <p:cNvPicPr>
            <a:picLocks noChangeAspect="1"/>
          </p:cNvPicPr>
          <p:nvPr/>
        </p:nvPicPr>
        <p:blipFill>
          <a:blip r:embed="rId3"/>
          <a:stretch>
            <a:fillRect/>
          </a:stretch>
        </p:blipFill>
        <p:spPr>
          <a:xfrm>
            <a:off x="536509" y="3405344"/>
            <a:ext cx="6740520" cy="1619180"/>
          </a:xfrm>
          <a:prstGeom prst="rect">
            <a:avLst/>
          </a:prstGeom>
        </p:spPr>
      </p:pic>
      <p:pic>
        <p:nvPicPr>
          <p:cNvPr id="10" name="Picture 9">
            <a:extLst>
              <a:ext uri="{FF2B5EF4-FFF2-40B4-BE49-F238E27FC236}">
                <a16:creationId xmlns:a16="http://schemas.microsoft.com/office/drawing/2014/main" id="{7489AFD3-6289-4665-8EA1-8DE0E878328A}"/>
              </a:ext>
            </a:extLst>
          </p:cNvPr>
          <p:cNvPicPr>
            <a:picLocks noChangeAspect="1"/>
          </p:cNvPicPr>
          <p:nvPr/>
        </p:nvPicPr>
        <p:blipFill>
          <a:blip r:embed="rId4"/>
          <a:stretch>
            <a:fillRect/>
          </a:stretch>
        </p:blipFill>
        <p:spPr>
          <a:xfrm>
            <a:off x="7531166" y="1728422"/>
            <a:ext cx="4124325" cy="3257550"/>
          </a:xfrm>
          <a:prstGeom prst="rect">
            <a:avLst/>
          </a:prstGeom>
        </p:spPr>
      </p:pic>
      <p:sp>
        <p:nvSpPr>
          <p:cNvPr id="12" name="Rectangle 11">
            <a:extLst>
              <a:ext uri="{FF2B5EF4-FFF2-40B4-BE49-F238E27FC236}">
                <a16:creationId xmlns:a16="http://schemas.microsoft.com/office/drawing/2014/main" id="{4626753B-CECD-25BA-4F52-6E034D4E3676}"/>
              </a:ext>
            </a:extLst>
          </p:cNvPr>
          <p:cNvSpPr/>
          <p:nvPr/>
        </p:nvSpPr>
        <p:spPr>
          <a:xfrm>
            <a:off x="4427805" y="3443896"/>
            <a:ext cx="638175" cy="154207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D3D895-A760-A94B-354C-F814FD6E049C}"/>
              </a:ext>
            </a:extLst>
          </p:cNvPr>
          <p:cNvSpPr/>
          <p:nvPr/>
        </p:nvSpPr>
        <p:spPr>
          <a:xfrm>
            <a:off x="7487608" y="1728422"/>
            <a:ext cx="757238" cy="325754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8B381F-AAB4-B4CE-9161-24710C4278D2}"/>
              </a:ext>
            </a:extLst>
          </p:cNvPr>
          <p:cNvSpPr txBox="1"/>
          <p:nvPr/>
        </p:nvSpPr>
        <p:spPr>
          <a:xfrm>
            <a:off x="7410428" y="5109921"/>
            <a:ext cx="4245063" cy="584775"/>
          </a:xfrm>
          <a:prstGeom prst="rect">
            <a:avLst/>
          </a:prstGeom>
          <a:noFill/>
        </p:spPr>
        <p:txBody>
          <a:bodyPr wrap="square" rtlCol="0">
            <a:spAutoFit/>
          </a:bodyPr>
          <a:lstStyle/>
          <a:p>
            <a:r>
              <a:rPr lang="en-US" sz="1600" b="1" i="1">
                <a:solidFill>
                  <a:schemeClr val="accent2"/>
                </a:solidFill>
              </a:rPr>
              <a:t>Bảng dim_store: </a:t>
            </a:r>
          </a:p>
          <a:p>
            <a:r>
              <a:rPr lang="en-US" sz="1600" i="1">
                <a:solidFill>
                  <a:schemeClr val="accent2"/>
                </a:solidFill>
              </a:rPr>
              <a:t>lưu trữ thông tin mỗi cửa hàng</a:t>
            </a:r>
          </a:p>
        </p:txBody>
      </p:sp>
      <p:sp>
        <p:nvSpPr>
          <p:cNvPr id="15" name="TextBox 14">
            <a:extLst>
              <a:ext uri="{FF2B5EF4-FFF2-40B4-BE49-F238E27FC236}">
                <a16:creationId xmlns:a16="http://schemas.microsoft.com/office/drawing/2014/main" id="{6F3F5502-F9C3-9B53-3677-0563F3898751}"/>
              </a:ext>
            </a:extLst>
          </p:cNvPr>
          <p:cNvSpPr txBox="1"/>
          <p:nvPr/>
        </p:nvSpPr>
        <p:spPr>
          <a:xfrm>
            <a:off x="536509" y="5109921"/>
            <a:ext cx="6740520" cy="584775"/>
          </a:xfrm>
          <a:prstGeom prst="rect">
            <a:avLst/>
          </a:prstGeom>
          <a:noFill/>
        </p:spPr>
        <p:txBody>
          <a:bodyPr wrap="square" rtlCol="0">
            <a:spAutoFit/>
          </a:bodyPr>
          <a:lstStyle/>
          <a:p>
            <a:r>
              <a:rPr lang="en-US" sz="1600" b="1" i="1">
                <a:solidFill>
                  <a:schemeClr val="accent2"/>
                </a:solidFill>
              </a:rPr>
              <a:t>Bảng fact_sales: </a:t>
            </a:r>
          </a:p>
          <a:p>
            <a:r>
              <a:rPr lang="en-US" sz="1600" i="1">
                <a:solidFill>
                  <a:schemeClr val="accent2"/>
                </a:solidFill>
              </a:rPr>
              <a:t>chỉ lưu thông tin về đơn hàng, không có thông tin “thừa”về các chiều dữ liệu</a:t>
            </a:r>
          </a:p>
        </p:txBody>
      </p:sp>
      <p:sp>
        <p:nvSpPr>
          <p:cNvPr id="16" name="TextBox 15">
            <a:extLst>
              <a:ext uri="{FF2B5EF4-FFF2-40B4-BE49-F238E27FC236}">
                <a16:creationId xmlns:a16="http://schemas.microsoft.com/office/drawing/2014/main" id="{A190E720-8659-A8EC-06F4-0BEAC7D5D373}"/>
              </a:ext>
            </a:extLst>
          </p:cNvPr>
          <p:cNvSpPr txBox="1"/>
          <p:nvPr/>
        </p:nvSpPr>
        <p:spPr>
          <a:xfrm>
            <a:off x="536509" y="768347"/>
            <a:ext cx="6602813" cy="1815882"/>
          </a:xfrm>
          <a:prstGeom prst="rect">
            <a:avLst/>
          </a:prstGeom>
          <a:noFill/>
        </p:spPr>
        <p:txBody>
          <a:bodyPr wrap="square" rtlCol="0">
            <a:spAutoFit/>
          </a:bodyPr>
          <a:lstStyle/>
          <a:p>
            <a:pPr algn="just"/>
            <a:r>
              <a:rPr lang="en-US" sz="1600"/>
              <a:t>Thay vì “nhồi nhét” tất cả thông tin vào bảng lớn, người dùng nên tách thành nhiều bảng nhỏ, chuyên biệt.</a:t>
            </a:r>
          </a:p>
          <a:p>
            <a:pPr algn="just"/>
            <a:endParaRPr lang="en-US" sz="1600"/>
          </a:p>
          <a:p>
            <a:pPr algn="just"/>
            <a:r>
              <a:rPr lang="en-US" sz="1600"/>
              <a:t>Mỗi bảng dim phụ trách lưu trữ thông tin về một chiều dữ liệu nhất định:</a:t>
            </a:r>
          </a:p>
          <a:p>
            <a:pPr algn="just"/>
            <a:r>
              <a:rPr lang="en-US" sz="1600"/>
              <a:t>- Khách hàng =&gt; dim_customer</a:t>
            </a:r>
          </a:p>
          <a:p>
            <a:pPr algn="just"/>
            <a:r>
              <a:rPr lang="en-US" sz="1600"/>
              <a:t>- Cửa hàng =&gt; dim_store</a:t>
            </a:r>
          </a:p>
          <a:p>
            <a:pPr algn="just"/>
            <a:r>
              <a:rPr lang="en-US" sz="1600"/>
              <a:t>- Sản phẩm =&gt; dim_product</a:t>
            </a:r>
          </a:p>
        </p:txBody>
      </p:sp>
    </p:spTree>
    <p:extLst>
      <p:ext uri="{BB962C8B-B14F-4D97-AF65-F5344CB8AC3E}">
        <p14:creationId xmlns:p14="http://schemas.microsoft.com/office/powerpoint/2010/main" val="128245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06F3-9AF9-7BEA-BBAC-87D899355D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0C9089-FE8D-8962-4C45-A3458B22A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C4311023-17E7-0EE4-7ED7-EEE96A85304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903B560-7C18-4F86-E57C-2A2C5D78901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C99132D-37AB-E066-911C-E8C226865486}"/>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0C41EE96-0440-C133-3D8E-C462BB9518F1}"/>
              </a:ext>
            </a:extLst>
          </p:cNvPr>
          <p:cNvSpPr txBox="1"/>
          <p:nvPr/>
        </p:nvSpPr>
        <p:spPr>
          <a:xfrm>
            <a:off x="2907620" y="1207732"/>
            <a:ext cx="6602813" cy="369332"/>
          </a:xfrm>
          <a:prstGeom prst="rect">
            <a:avLst/>
          </a:prstGeom>
          <a:noFill/>
        </p:spPr>
        <p:txBody>
          <a:bodyPr wrap="square" rtlCol="0">
            <a:spAutoFit/>
          </a:bodyPr>
          <a:lstStyle/>
          <a:p>
            <a:pPr algn="ctr"/>
            <a:r>
              <a:rPr lang="en-US" b="1"/>
              <a:t>So sánh đặc điểm của bảng dim và bảng fact</a:t>
            </a:r>
          </a:p>
        </p:txBody>
      </p:sp>
      <p:graphicFrame>
        <p:nvGraphicFramePr>
          <p:cNvPr id="2" name="Table 1">
            <a:extLst>
              <a:ext uri="{FF2B5EF4-FFF2-40B4-BE49-F238E27FC236}">
                <a16:creationId xmlns:a16="http://schemas.microsoft.com/office/drawing/2014/main" id="{74A9814A-9C8D-2A69-E677-CADE24E84CEF}"/>
              </a:ext>
            </a:extLst>
          </p:cNvPr>
          <p:cNvGraphicFramePr>
            <a:graphicFrameLocks noGrp="1"/>
          </p:cNvGraphicFramePr>
          <p:nvPr>
            <p:extLst>
              <p:ext uri="{D42A27DB-BD31-4B8C-83A1-F6EECF244321}">
                <p14:modId xmlns:p14="http://schemas.microsoft.com/office/powerpoint/2010/main" val="1141363259"/>
              </p:ext>
            </p:extLst>
          </p:nvPr>
        </p:nvGraphicFramePr>
        <p:xfrm>
          <a:off x="1453513" y="1577064"/>
          <a:ext cx="9284973" cy="2993031"/>
        </p:xfrm>
        <a:graphic>
          <a:graphicData uri="http://schemas.openxmlformats.org/drawingml/2006/table">
            <a:tbl>
              <a:tblPr firstRow="1" bandRow="1">
                <a:tableStyleId>{72833802-FEF1-4C79-8D5D-14CF1EAF98D9}</a:tableStyleId>
              </a:tblPr>
              <a:tblGrid>
                <a:gridCol w="3094991">
                  <a:extLst>
                    <a:ext uri="{9D8B030D-6E8A-4147-A177-3AD203B41FA5}">
                      <a16:colId xmlns:a16="http://schemas.microsoft.com/office/drawing/2014/main" val="190425386"/>
                    </a:ext>
                  </a:extLst>
                </a:gridCol>
                <a:gridCol w="3094991">
                  <a:extLst>
                    <a:ext uri="{9D8B030D-6E8A-4147-A177-3AD203B41FA5}">
                      <a16:colId xmlns:a16="http://schemas.microsoft.com/office/drawing/2014/main" val="4251058980"/>
                    </a:ext>
                  </a:extLst>
                </a:gridCol>
                <a:gridCol w="3094991">
                  <a:extLst>
                    <a:ext uri="{9D8B030D-6E8A-4147-A177-3AD203B41FA5}">
                      <a16:colId xmlns:a16="http://schemas.microsoft.com/office/drawing/2014/main" val="2748118102"/>
                    </a:ext>
                  </a:extLst>
                </a:gridCol>
              </a:tblGrid>
              <a:tr h="358036">
                <a:tc>
                  <a:txBody>
                    <a:bodyPr/>
                    <a:lstStyle/>
                    <a:p>
                      <a:pPr algn="ctr"/>
                      <a:r>
                        <a:rPr lang="en-US" sz="1600"/>
                        <a:t>Nội dung</a:t>
                      </a:r>
                    </a:p>
                  </a:txBody>
                  <a:tcPr/>
                </a:tc>
                <a:tc>
                  <a:txBody>
                    <a:bodyPr/>
                    <a:lstStyle/>
                    <a:p>
                      <a:pPr algn="ctr"/>
                      <a:r>
                        <a:rPr lang="en-US" sz="1600"/>
                        <a:t>Bảng fact</a:t>
                      </a:r>
                    </a:p>
                  </a:txBody>
                  <a:tcPr/>
                </a:tc>
                <a:tc>
                  <a:txBody>
                    <a:bodyPr/>
                    <a:lstStyle/>
                    <a:p>
                      <a:pPr algn="ctr"/>
                      <a:r>
                        <a:rPr lang="en-US" sz="1600"/>
                        <a:t>Bảng dim</a:t>
                      </a:r>
                    </a:p>
                  </a:txBody>
                  <a:tcPr/>
                </a:tc>
                <a:extLst>
                  <a:ext uri="{0D108BD9-81ED-4DB2-BD59-A6C34878D82A}">
                    <a16:rowId xmlns:a16="http://schemas.microsoft.com/office/drawing/2014/main" val="1159228748"/>
                  </a:ext>
                </a:extLst>
              </a:tr>
              <a:tr h="559124">
                <a:tc>
                  <a:txBody>
                    <a:bodyPr/>
                    <a:lstStyle/>
                    <a:p>
                      <a:r>
                        <a:rPr lang="en-US" sz="1600"/>
                        <a:t>Ý nghĩa</a:t>
                      </a:r>
                    </a:p>
                  </a:txBody>
                  <a:tcPr/>
                </a:tc>
                <a:tc>
                  <a:txBody>
                    <a:bodyPr/>
                    <a:lstStyle/>
                    <a:p>
                      <a:r>
                        <a:rPr lang="en-US" sz="1600"/>
                        <a:t>Bảng “giao dịch”, phản ánh các sự kiện thực tế</a:t>
                      </a:r>
                    </a:p>
                  </a:txBody>
                  <a:tcPr/>
                </a:tc>
                <a:tc>
                  <a:txBody>
                    <a:bodyPr/>
                    <a:lstStyle/>
                    <a:p>
                      <a:r>
                        <a:rPr lang="en-US" sz="1600"/>
                        <a:t>Bảng “mô tả”, gồm thông tin chi tiết về một chiều dữ liệu cụ thể</a:t>
                      </a:r>
                    </a:p>
                  </a:txBody>
                  <a:tcPr/>
                </a:tc>
                <a:extLst>
                  <a:ext uri="{0D108BD9-81ED-4DB2-BD59-A6C34878D82A}">
                    <a16:rowId xmlns:a16="http://schemas.microsoft.com/office/drawing/2014/main" val="763502734"/>
                  </a:ext>
                </a:extLst>
              </a:tr>
              <a:tr h="358036">
                <a:tc>
                  <a:txBody>
                    <a:bodyPr/>
                    <a:lstStyle/>
                    <a:p>
                      <a:r>
                        <a:rPr lang="en-US" sz="1600"/>
                        <a:t>Kích cỡ dữ liệu</a:t>
                      </a:r>
                    </a:p>
                  </a:txBody>
                  <a:tcPr/>
                </a:tc>
                <a:tc>
                  <a:txBody>
                    <a:bodyPr/>
                    <a:lstStyle/>
                    <a:p>
                      <a:r>
                        <a:rPr lang="en-US" sz="1600"/>
                        <a:t>Rất nhiều hàng, ít cột</a:t>
                      </a:r>
                    </a:p>
                  </a:txBody>
                  <a:tcPr/>
                </a:tc>
                <a:tc>
                  <a:txBody>
                    <a:bodyPr/>
                    <a:lstStyle/>
                    <a:p>
                      <a:r>
                        <a:rPr lang="en-US" sz="1600"/>
                        <a:t>Ít hàng, nhiều cột</a:t>
                      </a:r>
                    </a:p>
                  </a:txBody>
                  <a:tcPr/>
                </a:tc>
                <a:extLst>
                  <a:ext uri="{0D108BD9-81ED-4DB2-BD59-A6C34878D82A}">
                    <a16:rowId xmlns:a16="http://schemas.microsoft.com/office/drawing/2014/main" val="484583955"/>
                  </a:ext>
                </a:extLst>
              </a:tr>
              <a:tr h="1118719">
                <a:tc>
                  <a:txBody>
                    <a:bodyPr/>
                    <a:lstStyle/>
                    <a:p>
                      <a:r>
                        <a:rPr lang="en-US" sz="1600"/>
                        <a:t>Các trường thông tin</a:t>
                      </a:r>
                    </a:p>
                  </a:txBody>
                  <a:tcPr/>
                </a:tc>
                <a:tc>
                  <a:txBody>
                    <a:bodyPr/>
                    <a:lstStyle/>
                    <a:p>
                      <a:r>
                        <a:rPr lang="en-US" sz="1600"/>
                        <a:t>Gồm các mã id (store_id, product_id...) để kết nối đến bảng dim</a:t>
                      </a:r>
                    </a:p>
                  </a:txBody>
                  <a:tcPr/>
                </a:tc>
                <a:tc>
                  <a:txBody>
                    <a:bodyPr/>
                    <a:lstStyle/>
                    <a:p>
                      <a:r>
                        <a:rPr lang="en-US" sz="1600"/>
                        <a:t>Gồm mã id (store_id...) để kết nối với bảng fact. Tương ứng với mỗi mã id là thông tin chi tiết của từng mã (tên store, tên tỉnh, vùng miền)</a:t>
                      </a:r>
                    </a:p>
                  </a:txBody>
                  <a:tcPr/>
                </a:tc>
                <a:extLst>
                  <a:ext uri="{0D108BD9-81ED-4DB2-BD59-A6C34878D82A}">
                    <a16:rowId xmlns:a16="http://schemas.microsoft.com/office/drawing/2014/main" val="2890355130"/>
                  </a:ext>
                </a:extLst>
              </a:tr>
              <a:tr h="559124">
                <a:tc>
                  <a:txBody>
                    <a:bodyPr/>
                    <a:lstStyle/>
                    <a:p>
                      <a:r>
                        <a:rPr lang="en-US" sz="1600"/>
                        <a:t>Tính trùng lặp của dữ liệu</a:t>
                      </a:r>
                    </a:p>
                  </a:txBody>
                  <a:tcPr/>
                </a:tc>
                <a:tc>
                  <a:txBody>
                    <a:bodyPr/>
                    <a:lstStyle/>
                    <a:p>
                      <a:r>
                        <a:rPr lang="en-US" sz="1600"/>
                        <a:t>Mỗi mã id (store_id) có thể lặp lại nhiều lần</a:t>
                      </a:r>
                    </a:p>
                  </a:txBody>
                  <a:tcPr/>
                </a:tc>
                <a:tc>
                  <a:txBody>
                    <a:bodyPr/>
                    <a:lstStyle/>
                    <a:p>
                      <a:r>
                        <a:rPr lang="en-US" sz="1600"/>
                        <a:t>Mỗi mã id (store_id) chỉ xuất hiện duy nhất 1 lần</a:t>
                      </a:r>
                    </a:p>
                  </a:txBody>
                  <a:tcPr/>
                </a:tc>
                <a:extLst>
                  <a:ext uri="{0D108BD9-81ED-4DB2-BD59-A6C34878D82A}">
                    <a16:rowId xmlns:a16="http://schemas.microsoft.com/office/drawing/2014/main" val="955022082"/>
                  </a:ext>
                </a:extLst>
              </a:tr>
            </a:tbl>
          </a:graphicData>
        </a:graphic>
      </p:graphicFrame>
    </p:spTree>
    <p:extLst>
      <p:ext uri="{BB962C8B-B14F-4D97-AF65-F5344CB8AC3E}">
        <p14:creationId xmlns:p14="http://schemas.microsoft.com/office/powerpoint/2010/main" val="100337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F67C-0497-2E06-AF89-1422DDAB588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5E1F0F-4097-E05B-CA20-3A3A75797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381CEE7-55B6-E4CC-9A96-BC7E5FF1ECAA}"/>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0B2924B-A111-DD7B-796D-EC485731A7E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05089DC-AE7C-15D3-6D36-C4DB166F582D}"/>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1393F792-F7B8-0761-41F3-11AB52F27AC5}"/>
              </a:ext>
            </a:extLst>
          </p:cNvPr>
          <p:cNvPicPr>
            <a:picLocks noChangeAspect="1"/>
          </p:cNvPicPr>
          <p:nvPr/>
        </p:nvPicPr>
        <p:blipFill>
          <a:blip r:embed="rId3"/>
          <a:stretch>
            <a:fillRect/>
          </a:stretch>
        </p:blipFill>
        <p:spPr>
          <a:xfrm>
            <a:off x="857250" y="923925"/>
            <a:ext cx="6943725" cy="4594344"/>
          </a:xfrm>
          <a:prstGeom prst="rect">
            <a:avLst/>
          </a:prstGeom>
        </p:spPr>
      </p:pic>
      <p:sp>
        <p:nvSpPr>
          <p:cNvPr id="7" name="TextBox 6">
            <a:extLst>
              <a:ext uri="{FF2B5EF4-FFF2-40B4-BE49-F238E27FC236}">
                <a16:creationId xmlns:a16="http://schemas.microsoft.com/office/drawing/2014/main" id="{FDDDB94E-E19E-68FC-AA11-0779D3F33296}"/>
              </a:ext>
            </a:extLst>
          </p:cNvPr>
          <p:cNvSpPr txBox="1"/>
          <p:nvPr/>
        </p:nvSpPr>
        <p:spPr>
          <a:xfrm>
            <a:off x="4387855" y="1461414"/>
            <a:ext cx="1787520" cy="369332"/>
          </a:xfrm>
          <a:prstGeom prst="rect">
            <a:avLst/>
          </a:prstGeom>
          <a:noFill/>
        </p:spPr>
        <p:txBody>
          <a:bodyPr wrap="square" rtlCol="0">
            <a:spAutoFit/>
          </a:bodyPr>
          <a:lstStyle/>
          <a:p>
            <a:r>
              <a:rPr lang="en-US" b="1" i="1">
                <a:solidFill>
                  <a:schemeClr val="accent2"/>
                </a:solidFill>
              </a:rPr>
              <a:t>Các bảng fact</a:t>
            </a:r>
          </a:p>
        </p:txBody>
      </p:sp>
      <p:sp>
        <p:nvSpPr>
          <p:cNvPr id="17" name="TextBox 16">
            <a:extLst>
              <a:ext uri="{FF2B5EF4-FFF2-40B4-BE49-F238E27FC236}">
                <a16:creationId xmlns:a16="http://schemas.microsoft.com/office/drawing/2014/main" id="{AE5EF975-39CB-EB20-AD36-BEAC15EA40D9}"/>
              </a:ext>
            </a:extLst>
          </p:cNvPr>
          <p:cNvSpPr txBox="1"/>
          <p:nvPr/>
        </p:nvSpPr>
        <p:spPr>
          <a:xfrm>
            <a:off x="8016072" y="1472634"/>
            <a:ext cx="3595715" cy="2862322"/>
          </a:xfrm>
          <a:prstGeom prst="rect">
            <a:avLst/>
          </a:prstGeom>
          <a:noFill/>
        </p:spPr>
        <p:txBody>
          <a:bodyPr wrap="square" rtlCol="0">
            <a:spAutoFit/>
          </a:bodyPr>
          <a:lstStyle/>
          <a:p>
            <a:pPr algn="ctr"/>
            <a:r>
              <a:rPr lang="en-US"/>
              <a:t>Với tư duy tổ chức dữ liệu </a:t>
            </a:r>
          </a:p>
          <a:p>
            <a:pPr algn="ctr"/>
            <a:r>
              <a:rPr lang="en-US"/>
              <a:t>theo dim-fact</a:t>
            </a:r>
          </a:p>
          <a:p>
            <a:pPr algn="ctr"/>
            <a:endParaRPr lang="en-US"/>
          </a:p>
          <a:p>
            <a:pPr algn="ctr"/>
            <a:endParaRPr lang="en-US"/>
          </a:p>
          <a:p>
            <a:pPr algn="ctr"/>
            <a:r>
              <a:rPr lang="en-US"/>
              <a:t>có thể tính toán cần kết nối những dữ liệu nào ngay từ đầu</a:t>
            </a:r>
          </a:p>
          <a:p>
            <a:pPr algn="ctr"/>
            <a:endParaRPr lang="en-US"/>
          </a:p>
          <a:p>
            <a:pPr algn="ctr"/>
            <a:endParaRPr lang="en-US"/>
          </a:p>
          <a:p>
            <a:pPr algn="ctr"/>
            <a:r>
              <a:rPr lang="en-US"/>
              <a:t>dashboard được tối ưu + tiết kiệm thời gian</a:t>
            </a:r>
          </a:p>
        </p:txBody>
      </p:sp>
      <p:sp>
        <p:nvSpPr>
          <p:cNvPr id="18" name="Arrow: Down 17">
            <a:extLst>
              <a:ext uri="{FF2B5EF4-FFF2-40B4-BE49-F238E27FC236}">
                <a16:creationId xmlns:a16="http://schemas.microsoft.com/office/drawing/2014/main" id="{B494F34C-6CDA-102E-D52A-B8B547849853}"/>
              </a:ext>
            </a:extLst>
          </p:cNvPr>
          <p:cNvSpPr/>
          <p:nvPr/>
        </p:nvSpPr>
        <p:spPr>
          <a:xfrm>
            <a:off x="9684550" y="2095500"/>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2A35DAE-0FCD-EF00-60AF-33F380AAFC2A}"/>
              </a:ext>
            </a:extLst>
          </p:cNvPr>
          <p:cNvSpPr txBox="1"/>
          <p:nvPr/>
        </p:nvSpPr>
        <p:spPr>
          <a:xfrm>
            <a:off x="3435352" y="3346667"/>
            <a:ext cx="1787520" cy="369332"/>
          </a:xfrm>
          <a:prstGeom prst="rect">
            <a:avLst/>
          </a:prstGeom>
          <a:noFill/>
        </p:spPr>
        <p:txBody>
          <a:bodyPr wrap="square" rtlCol="0">
            <a:spAutoFit/>
          </a:bodyPr>
          <a:lstStyle/>
          <a:p>
            <a:pPr algn="ctr"/>
            <a:r>
              <a:rPr lang="en-US" b="1" i="1">
                <a:solidFill>
                  <a:schemeClr val="accent2"/>
                </a:solidFill>
              </a:rPr>
              <a:t>Các bảng dim</a:t>
            </a:r>
          </a:p>
        </p:txBody>
      </p:sp>
      <p:sp>
        <p:nvSpPr>
          <p:cNvPr id="27" name="Arrow: Down 26">
            <a:extLst>
              <a:ext uri="{FF2B5EF4-FFF2-40B4-BE49-F238E27FC236}">
                <a16:creationId xmlns:a16="http://schemas.microsoft.com/office/drawing/2014/main" id="{AA1281D9-3F95-3BB0-3E77-DFB48BAF6484}"/>
              </a:ext>
            </a:extLst>
          </p:cNvPr>
          <p:cNvSpPr/>
          <p:nvPr/>
        </p:nvSpPr>
        <p:spPr>
          <a:xfrm>
            <a:off x="9684550" y="3181868"/>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26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F2384-7D09-8251-0475-B4D917CBD20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7AF80AD-0019-801A-0FBA-C6A641591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7742C476-784B-7B35-F080-D9C6C8F91E58}"/>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1C66A98-C842-839C-15C8-A95A359F0696}"/>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7535C06-5F0A-059D-45C7-48173D111E4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A5031320-B63E-4C59-DA5F-33DFA7420193}"/>
              </a:ext>
            </a:extLst>
          </p:cNvPr>
          <p:cNvSpPr txBox="1"/>
          <p:nvPr/>
        </p:nvSpPr>
        <p:spPr>
          <a:xfrm>
            <a:off x="6660291" y="860991"/>
            <a:ext cx="5007655" cy="369332"/>
          </a:xfrm>
          <a:prstGeom prst="rect">
            <a:avLst/>
          </a:prstGeom>
          <a:noFill/>
        </p:spPr>
        <p:txBody>
          <a:bodyPr wrap="square" rtlCol="0">
            <a:spAutoFit/>
          </a:bodyPr>
          <a:lstStyle/>
          <a:p>
            <a:pPr algn="ctr"/>
            <a:r>
              <a:rPr lang="en-US" b="1"/>
              <a:t>Bảng fact_target</a:t>
            </a:r>
          </a:p>
        </p:txBody>
      </p:sp>
      <p:pic>
        <p:nvPicPr>
          <p:cNvPr id="4" name="Picture 3">
            <a:extLst>
              <a:ext uri="{FF2B5EF4-FFF2-40B4-BE49-F238E27FC236}">
                <a16:creationId xmlns:a16="http://schemas.microsoft.com/office/drawing/2014/main" id="{C5A21CF9-A371-88EE-2488-08443D2D6ECF}"/>
              </a:ext>
            </a:extLst>
          </p:cNvPr>
          <p:cNvPicPr>
            <a:picLocks noChangeAspect="1"/>
          </p:cNvPicPr>
          <p:nvPr/>
        </p:nvPicPr>
        <p:blipFill>
          <a:blip r:embed="rId3"/>
          <a:stretch>
            <a:fillRect/>
          </a:stretch>
        </p:blipFill>
        <p:spPr>
          <a:xfrm>
            <a:off x="6631537" y="1320010"/>
            <a:ext cx="5065163" cy="2352671"/>
          </a:xfrm>
          <a:prstGeom prst="rect">
            <a:avLst/>
          </a:prstGeom>
          <a:ln>
            <a:solidFill>
              <a:schemeClr val="accent1"/>
            </a:solidFill>
          </a:ln>
        </p:spPr>
      </p:pic>
      <p:pic>
        <p:nvPicPr>
          <p:cNvPr id="9" name="Picture 8">
            <a:extLst>
              <a:ext uri="{FF2B5EF4-FFF2-40B4-BE49-F238E27FC236}">
                <a16:creationId xmlns:a16="http://schemas.microsoft.com/office/drawing/2014/main" id="{DB14A733-D3CE-6A9C-26C0-E05C67D60581}"/>
              </a:ext>
            </a:extLst>
          </p:cNvPr>
          <p:cNvPicPr>
            <a:picLocks noChangeAspect="1"/>
          </p:cNvPicPr>
          <p:nvPr/>
        </p:nvPicPr>
        <p:blipFill>
          <a:blip r:embed="rId4"/>
          <a:stretch>
            <a:fillRect/>
          </a:stretch>
        </p:blipFill>
        <p:spPr>
          <a:xfrm>
            <a:off x="381000" y="1320010"/>
            <a:ext cx="5975603" cy="2352670"/>
          </a:xfrm>
          <a:prstGeom prst="rect">
            <a:avLst/>
          </a:prstGeom>
          <a:ln>
            <a:solidFill>
              <a:schemeClr val="accent1"/>
            </a:solidFill>
          </a:ln>
        </p:spPr>
      </p:pic>
      <p:sp>
        <p:nvSpPr>
          <p:cNvPr id="10" name="TextBox 9">
            <a:extLst>
              <a:ext uri="{FF2B5EF4-FFF2-40B4-BE49-F238E27FC236}">
                <a16:creationId xmlns:a16="http://schemas.microsoft.com/office/drawing/2014/main" id="{91C350EA-0F9C-FEAE-621C-3DE7BF50D4CD}"/>
              </a:ext>
            </a:extLst>
          </p:cNvPr>
          <p:cNvSpPr txBox="1"/>
          <p:nvPr/>
        </p:nvSpPr>
        <p:spPr>
          <a:xfrm>
            <a:off x="864974" y="860991"/>
            <a:ext cx="5007655" cy="369332"/>
          </a:xfrm>
          <a:prstGeom prst="rect">
            <a:avLst/>
          </a:prstGeom>
          <a:noFill/>
        </p:spPr>
        <p:txBody>
          <a:bodyPr wrap="square" rtlCol="0">
            <a:spAutoFit/>
          </a:bodyPr>
          <a:lstStyle/>
          <a:p>
            <a:pPr algn="ctr"/>
            <a:r>
              <a:rPr lang="en-US" b="1"/>
              <a:t>Bảng fact_sales</a:t>
            </a:r>
          </a:p>
        </p:txBody>
      </p:sp>
      <p:sp>
        <p:nvSpPr>
          <p:cNvPr id="12" name="TextBox 11">
            <a:extLst>
              <a:ext uri="{FF2B5EF4-FFF2-40B4-BE49-F238E27FC236}">
                <a16:creationId xmlns:a16="http://schemas.microsoft.com/office/drawing/2014/main" id="{C6C567D9-E0F1-5F7C-752F-78EF4C544BD6}"/>
              </a:ext>
            </a:extLst>
          </p:cNvPr>
          <p:cNvSpPr txBox="1"/>
          <p:nvPr/>
        </p:nvSpPr>
        <p:spPr>
          <a:xfrm>
            <a:off x="864974" y="3767930"/>
            <a:ext cx="5007655" cy="369332"/>
          </a:xfrm>
          <a:prstGeom prst="rect">
            <a:avLst/>
          </a:prstGeom>
          <a:noFill/>
        </p:spPr>
        <p:txBody>
          <a:bodyPr wrap="square" rtlCol="0">
            <a:spAutoFit/>
          </a:bodyPr>
          <a:lstStyle/>
          <a:p>
            <a:pPr algn="ctr"/>
            <a:r>
              <a:rPr lang="en-US"/>
              <a:t>Ta tính được: </a:t>
            </a:r>
            <a:r>
              <a:rPr lang="en-US" b="1">
                <a:solidFill>
                  <a:schemeClr val="accent2"/>
                </a:solidFill>
              </a:rPr>
              <a:t>doanh thu mỗi cửa hàng từng tháng</a:t>
            </a:r>
          </a:p>
        </p:txBody>
      </p:sp>
      <p:sp>
        <p:nvSpPr>
          <p:cNvPr id="13" name="TextBox 12">
            <a:extLst>
              <a:ext uri="{FF2B5EF4-FFF2-40B4-BE49-F238E27FC236}">
                <a16:creationId xmlns:a16="http://schemas.microsoft.com/office/drawing/2014/main" id="{5FE2EDD5-235B-C9BD-84D4-F893298BD578}"/>
              </a:ext>
            </a:extLst>
          </p:cNvPr>
          <p:cNvSpPr txBox="1"/>
          <p:nvPr/>
        </p:nvSpPr>
        <p:spPr>
          <a:xfrm>
            <a:off x="6660291" y="3767930"/>
            <a:ext cx="5007655" cy="369332"/>
          </a:xfrm>
          <a:prstGeom prst="rect">
            <a:avLst/>
          </a:prstGeom>
          <a:noFill/>
        </p:spPr>
        <p:txBody>
          <a:bodyPr wrap="square" rtlCol="0">
            <a:spAutoFit/>
          </a:bodyPr>
          <a:lstStyle/>
          <a:p>
            <a:pPr algn="ctr"/>
            <a:r>
              <a:rPr lang="en-US"/>
              <a:t>Ta có: </a:t>
            </a:r>
            <a:r>
              <a:rPr lang="en-US" b="1">
                <a:solidFill>
                  <a:schemeClr val="accent2"/>
                </a:solidFill>
              </a:rPr>
              <a:t>chỉ tiêu doanh thu mỗi cửa hàng từng tháng</a:t>
            </a:r>
          </a:p>
        </p:txBody>
      </p:sp>
      <p:sp>
        <p:nvSpPr>
          <p:cNvPr id="14" name="TextBox 13">
            <a:extLst>
              <a:ext uri="{FF2B5EF4-FFF2-40B4-BE49-F238E27FC236}">
                <a16:creationId xmlns:a16="http://schemas.microsoft.com/office/drawing/2014/main" id="{68E8708B-2350-AF1C-5244-AE1046D18B46}"/>
              </a:ext>
            </a:extLst>
          </p:cNvPr>
          <p:cNvSpPr txBox="1"/>
          <p:nvPr/>
        </p:nvSpPr>
        <p:spPr>
          <a:xfrm>
            <a:off x="3703423" y="4748763"/>
            <a:ext cx="5007655" cy="646331"/>
          </a:xfrm>
          <a:prstGeom prst="rect">
            <a:avLst/>
          </a:prstGeom>
          <a:noFill/>
        </p:spPr>
        <p:txBody>
          <a:bodyPr wrap="square" rtlCol="0">
            <a:spAutoFit/>
          </a:bodyPr>
          <a:lstStyle/>
          <a:p>
            <a:pPr algn="ctr"/>
            <a:r>
              <a:rPr lang="en-US"/>
              <a:t>Làm thế nào liên kết 2 thông tin trên và tính được </a:t>
            </a:r>
            <a:r>
              <a:rPr lang="en-US" b="1">
                <a:solidFill>
                  <a:schemeClr val="accent2"/>
                </a:solidFill>
              </a:rPr>
              <a:t>% Hoàn thành chỉ tiêu doanh thu</a:t>
            </a:r>
            <a:r>
              <a:rPr lang="en-US"/>
              <a:t>?</a:t>
            </a:r>
          </a:p>
        </p:txBody>
      </p:sp>
      <p:cxnSp>
        <p:nvCxnSpPr>
          <p:cNvPr id="17" name="Connector: Elbow 16">
            <a:extLst>
              <a:ext uri="{FF2B5EF4-FFF2-40B4-BE49-F238E27FC236}">
                <a16:creationId xmlns:a16="http://schemas.microsoft.com/office/drawing/2014/main" id="{F21128BE-0E59-6DEA-4813-C06FB6D658A4}"/>
              </a:ext>
            </a:extLst>
          </p:cNvPr>
          <p:cNvCxnSpPr>
            <a:stCxn id="12" idx="2"/>
            <a:endCxn id="14" idx="0"/>
          </p:cNvCxnSpPr>
          <p:nvPr/>
        </p:nvCxnSpPr>
        <p:spPr>
          <a:xfrm rot="16200000" flipH="1">
            <a:off x="4482276" y="3023787"/>
            <a:ext cx="611501" cy="2838449"/>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Connector: Elbow 18">
            <a:extLst>
              <a:ext uri="{FF2B5EF4-FFF2-40B4-BE49-F238E27FC236}">
                <a16:creationId xmlns:a16="http://schemas.microsoft.com/office/drawing/2014/main" id="{C3938C02-7718-4A2B-1CD1-09D32AF21F54}"/>
              </a:ext>
            </a:extLst>
          </p:cNvPr>
          <p:cNvCxnSpPr>
            <a:stCxn id="13" idx="2"/>
            <a:endCxn id="14" idx="0"/>
          </p:cNvCxnSpPr>
          <p:nvPr/>
        </p:nvCxnSpPr>
        <p:spPr>
          <a:xfrm rot="5400000">
            <a:off x="7379935" y="2964578"/>
            <a:ext cx="611501" cy="2956868"/>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E37833B-06B9-9DF7-ED8F-18634B7506E2}"/>
              </a:ext>
            </a:extLst>
          </p:cNvPr>
          <p:cNvSpPr txBox="1"/>
          <p:nvPr/>
        </p:nvSpPr>
        <p:spPr>
          <a:xfrm>
            <a:off x="3703423" y="5708302"/>
            <a:ext cx="5007655" cy="369332"/>
          </a:xfrm>
          <a:prstGeom prst="rect">
            <a:avLst/>
          </a:prstGeom>
          <a:noFill/>
        </p:spPr>
        <p:txBody>
          <a:bodyPr wrap="square" rtlCol="0">
            <a:spAutoFit/>
          </a:bodyPr>
          <a:lstStyle/>
          <a:p>
            <a:pPr algn="ctr"/>
            <a:r>
              <a:rPr lang="en-US" b="1"/>
              <a:t>thiết lập mối liên hệ (Relationship) giữa các bảng</a:t>
            </a:r>
          </a:p>
        </p:txBody>
      </p:sp>
      <p:cxnSp>
        <p:nvCxnSpPr>
          <p:cNvPr id="22" name="Straight Arrow Connector 21">
            <a:extLst>
              <a:ext uri="{FF2B5EF4-FFF2-40B4-BE49-F238E27FC236}">
                <a16:creationId xmlns:a16="http://schemas.microsoft.com/office/drawing/2014/main" id="{71F90307-1C12-F959-EB22-657F96B0C7D8}"/>
              </a:ext>
            </a:extLst>
          </p:cNvPr>
          <p:cNvCxnSpPr>
            <a:stCxn id="14" idx="2"/>
            <a:endCxn id="20" idx="0"/>
          </p:cNvCxnSpPr>
          <p:nvPr/>
        </p:nvCxnSpPr>
        <p:spPr>
          <a:xfrm>
            <a:off x="6207251" y="5395094"/>
            <a:ext cx="0" cy="313208"/>
          </a:xfrm>
          <a:prstGeom prst="straightConnector1">
            <a:avLst/>
          </a:prstGeom>
          <a:ln>
            <a:solidFill>
              <a:srgbClr val="F0652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45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4DE2-9879-7C99-29E4-262301CD218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5D8AA0-1812-1E6C-2EE4-750DDA170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5040DF82-04E5-1395-9041-508782F7F9F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31D7D9B-C1F4-1F66-4847-5F546B9763B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08EEDD8-1AFB-BD17-FB14-83C750130974}"/>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EC93293E-289E-6F56-2D5B-2733089D406A}"/>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7" name="TextBox 6">
            <a:extLst>
              <a:ext uri="{FF2B5EF4-FFF2-40B4-BE49-F238E27FC236}">
                <a16:creationId xmlns:a16="http://schemas.microsoft.com/office/drawing/2014/main" id="{E7AE0942-4160-F99A-9EFE-7A54083E60DC}"/>
              </a:ext>
            </a:extLst>
          </p:cNvPr>
          <p:cNvSpPr txBox="1"/>
          <p:nvPr/>
        </p:nvSpPr>
        <p:spPr>
          <a:xfrm>
            <a:off x="6460718" y="2603153"/>
            <a:ext cx="4978245" cy="1754326"/>
          </a:xfrm>
          <a:prstGeom prst="rect">
            <a:avLst/>
          </a:prstGeom>
          <a:noFill/>
        </p:spPr>
        <p:txBody>
          <a:bodyPr wrap="square" rtlCol="0">
            <a:spAutoFit/>
          </a:bodyPr>
          <a:lstStyle/>
          <a:p>
            <a:pPr algn="just"/>
            <a:r>
              <a:rPr lang="en-US" b="1"/>
              <a:t>Tạo mối liên hệ (relationship) giữa các bảng</a:t>
            </a:r>
          </a:p>
          <a:p>
            <a:pPr algn="just"/>
            <a:r>
              <a:rPr lang="en-US"/>
              <a:t>- Tạo liên hệ giữa một bảng dim và một bảng fact</a:t>
            </a:r>
          </a:p>
          <a:p>
            <a:pPr algn="just"/>
            <a:r>
              <a:rPr lang="en-US"/>
              <a:t>- Sau khi liên hệ được tạo, có thể dùng bảng dim để filter, tác động mọi tính toán trên bảng fact</a:t>
            </a:r>
          </a:p>
          <a:p>
            <a:pPr algn="just"/>
            <a:r>
              <a:rPr lang="en-US"/>
              <a:t>- Các mối liên hệ có dạng </a:t>
            </a:r>
            <a:r>
              <a:rPr lang="en-US" b="1"/>
              <a:t>one-to-one</a:t>
            </a:r>
            <a:r>
              <a:rPr lang="en-US"/>
              <a:t> hoặc </a:t>
            </a:r>
            <a:r>
              <a:rPr lang="en-US" b="1"/>
              <a:t>one-to-many.</a:t>
            </a:r>
            <a:r>
              <a:rPr lang="en-US"/>
              <a:t> Rất hạn chế mối liên hệ </a:t>
            </a:r>
            <a:r>
              <a:rPr lang="en-US" b="1"/>
              <a:t>many-to-many.</a:t>
            </a:r>
          </a:p>
        </p:txBody>
      </p:sp>
      <p:sp>
        <p:nvSpPr>
          <p:cNvPr id="15" name="Rectangle 14">
            <a:extLst>
              <a:ext uri="{FF2B5EF4-FFF2-40B4-BE49-F238E27FC236}">
                <a16:creationId xmlns:a16="http://schemas.microsoft.com/office/drawing/2014/main" id="{FA1BD395-2E93-ADC0-976D-10FB08C972F0}"/>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89AA0-B8FA-6D5A-4817-F0A04AFB3D3F}"/>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95FCFC-5DCB-9232-D2E5-75F7D99A3FAC}"/>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973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DA1D-2CE1-C5AD-419F-DD3FE2A996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491D98-65EC-323E-73B3-7A3B15293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480D067-604C-25D8-6CCA-24D76F4EA45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31D588D-CAE3-EB9C-1213-86FE6C79627D}"/>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CC851B4-8C0E-6EBB-042D-85A6E1FCC671}"/>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7540CF1-1E81-162D-8A2F-64263597BD26}"/>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15" name="Rectangle 14">
            <a:extLst>
              <a:ext uri="{FF2B5EF4-FFF2-40B4-BE49-F238E27FC236}">
                <a16:creationId xmlns:a16="http://schemas.microsoft.com/office/drawing/2014/main" id="{035CFC59-3EE2-AFB4-E72A-CFB7BBA505E2}"/>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00A010-AD61-4ED3-6E9F-B31D03654C5E}"/>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3E3F4C-3F4C-363D-9ED8-96CFEB1019CB}"/>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6E8E76-E368-B6B1-8AFD-1ECD8F330723}"/>
              </a:ext>
            </a:extLst>
          </p:cNvPr>
          <p:cNvSpPr txBox="1"/>
          <p:nvPr/>
        </p:nvSpPr>
        <p:spPr>
          <a:xfrm>
            <a:off x="6423741" y="1040548"/>
            <a:ext cx="5311060" cy="646331"/>
          </a:xfrm>
          <a:prstGeom prst="rect">
            <a:avLst/>
          </a:prstGeom>
          <a:noFill/>
        </p:spPr>
        <p:txBody>
          <a:bodyPr wrap="square" rtlCol="0">
            <a:spAutoFit/>
          </a:bodyPr>
          <a:lstStyle/>
          <a:p>
            <a:pPr algn="just"/>
            <a:r>
              <a:rPr lang="en-US" b="1"/>
              <a:t>Thực hành</a:t>
            </a:r>
          </a:p>
          <a:p>
            <a:pPr algn="just"/>
            <a:r>
              <a:rPr lang="en-US"/>
              <a:t>Tạo liên hệ giữa các bảng dim-fact</a:t>
            </a:r>
          </a:p>
        </p:txBody>
      </p:sp>
      <p:graphicFrame>
        <p:nvGraphicFramePr>
          <p:cNvPr id="4" name="Table 3">
            <a:extLst>
              <a:ext uri="{FF2B5EF4-FFF2-40B4-BE49-F238E27FC236}">
                <a16:creationId xmlns:a16="http://schemas.microsoft.com/office/drawing/2014/main" id="{0C2656DF-E0DD-29C4-6F3C-E1E0670BD19F}"/>
              </a:ext>
            </a:extLst>
          </p:cNvPr>
          <p:cNvGraphicFramePr>
            <a:graphicFrameLocks noGrp="1"/>
          </p:cNvGraphicFramePr>
          <p:nvPr>
            <p:extLst>
              <p:ext uri="{D42A27DB-BD31-4B8C-83A1-F6EECF244321}">
                <p14:modId xmlns:p14="http://schemas.microsoft.com/office/powerpoint/2010/main" val="1846751535"/>
              </p:ext>
            </p:extLst>
          </p:nvPr>
        </p:nvGraphicFramePr>
        <p:xfrm>
          <a:off x="7549979" y="1943100"/>
          <a:ext cx="3439584" cy="1854200"/>
        </p:xfrm>
        <a:graphic>
          <a:graphicData uri="http://schemas.openxmlformats.org/drawingml/2006/table">
            <a:tbl>
              <a:tblPr firstRow="1" bandRow="1">
                <a:tableStyleId>{5940675A-B579-460E-94D1-54222C63F5DA}</a:tableStyleId>
              </a:tblPr>
              <a:tblGrid>
                <a:gridCol w="1719792">
                  <a:extLst>
                    <a:ext uri="{9D8B030D-6E8A-4147-A177-3AD203B41FA5}">
                      <a16:colId xmlns:a16="http://schemas.microsoft.com/office/drawing/2014/main" val="2660444521"/>
                    </a:ext>
                  </a:extLst>
                </a:gridCol>
                <a:gridCol w="1719792">
                  <a:extLst>
                    <a:ext uri="{9D8B030D-6E8A-4147-A177-3AD203B41FA5}">
                      <a16:colId xmlns:a16="http://schemas.microsoft.com/office/drawing/2014/main" val="3762384494"/>
                    </a:ext>
                  </a:extLst>
                </a:gridCol>
              </a:tblGrid>
              <a:tr h="370840">
                <a:tc>
                  <a:txBody>
                    <a:bodyPr/>
                    <a:lstStyle/>
                    <a:p>
                      <a:pPr algn="ctr"/>
                      <a:r>
                        <a:rPr lang="en-US" b="1"/>
                        <a:t>Bảng dim</a:t>
                      </a:r>
                    </a:p>
                  </a:txBody>
                  <a:tcPr/>
                </a:tc>
                <a:tc>
                  <a:txBody>
                    <a:bodyPr/>
                    <a:lstStyle/>
                    <a:p>
                      <a:pPr algn="ctr"/>
                      <a:r>
                        <a:rPr lang="en-US" b="1"/>
                        <a:t>Bảng fact</a:t>
                      </a:r>
                    </a:p>
                  </a:txBody>
                  <a:tcPr/>
                </a:tc>
                <a:extLst>
                  <a:ext uri="{0D108BD9-81ED-4DB2-BD59-A6C34878D82A}">
                    <a16:rowId xmlns:a16="http://schemas.microsoft.com/office/drawing/2014/main" val="3266034061"/>
                  </a:ext>
                </a:extLst>
              </a:tr>
              <a:tr h="370840">
                <a:tc>
                  <a:txBody>
                    <a:bodyPr/>
                    <a:lstStyle/>
                    <a:p>
                      <a:r>
                        <a:rPr lang="en-US"/>
                        <a:t>Dim_Customer</a:t>
                      </a:r>
                    </a:p>
                  </a:txBody>
                  <a:tcPr/>
                </a:tc>
                <a:tc>
                  <a:txBody>
                    <a:bodyPr/>
                    <a:lstStyle/>
                    <a:p>
                      <a:r>
                        <a:rPr lang="en-US"/>
                        <a:t>Fact_Sales</a:t>
                      </a:r>
                    </a:p>
                  </a:txBody>
                  <a:tcPr/>
                </a:tc>
                <a:extLst>
                  <a:ext uri="{0D108BD9-81ED-4DB2-BD59-A6C34878D82A}">
                    <a16:rowId xmlns:a16="http://schemas.microsoft.com/office/drawing/2014/main" val="1768895800"/>
                  </a:ext>
                </a:extLst>
              </a:tr>
              <a:tr h="370840">
                <a:tc>
                  <a:txBody>
                    <a:bodyPr/>
                    <a:lstStyle/>
                    <a:p>
                      <a:r>
                        <a:rPr lang="en-US"/>
                        <a:t>Dim_Product</a:t>
                      </a:r>
                    </a:p>
                  </a:txBody>
                  <a:tcPr/>
                </a:tc>
                <a:tc>
                  <a:txBody>
                    <a:bodyPr/>
                    <a:lstStyle/>
                    <a:p>
                      <a:r>
                        <a:rPr lang="en-US"/>
                        <a:t>Fact_Target</a:t>
                      </a:r>
                    </a:p>
                  </a:txBody>
                  <a:tcPr/>
                </a:tc>
                <a:extLst>
                  <a:ext uri="{0D108BD9-81ED-4DB2-BD59-A6C34878D82A}">
                    <a16:rowId xmlns:a16="http://schemas.microsoft.com/office/drawing/2014/main" val="3710118896"/>
                  </a:ext>
                </a:extLst>
              </a:tr>
              <a:tr h="370840">
                <a:tc>
                  <a:txBody>
                    <a:bodyPr/>
                    <a:lstStyle/>
                    <a:p>
                      <a:r>
                        <a:rPr lang="en-US"/>
                        <a:t>Dim_Store</a:t>
                      </a:r>
                    </a:p>
                  </a:txBody>
                  <a:tcPr/>
                </a:tc>
                <a:tc>
                  <a:txBody>
                    <a:bodyPr/>
                    <a:lstStyle/>
                    <a:p>
                      <a:endParaRPr lang="en-US"/>
                    </a:p>
                  </a:txBody>
                  <a:tcPr/>
                </a:tc>
                <a:extLst>
                  <a:ext uri="{0D108BD9-81ED-4DB2-BD59-A6C34878D82A}">
                    <a16:rowId xmlns:a16="http://schemas.microsoft.com/office/drawing/2014/main" val="3245270410"/>
                  </a:ext>
                </a:extLst>
              </a:tr>
              <a:tr h="370840">
                <a:tc>
                  <a:txBody>
                    <a:bodyPr/>
                    <a:lstStyle/>
                    <a:p>
                      <a:r>
                        <a:rPr lang="en-US"/>
                        <a:t>Dim_Date</a:t>
                      </a:r>
                    </a:p>
                  </a:txBody>
                  <a:tcPr/>
                </a:tc>
                <a:tc>
                  <a:txBody>
                    <a:bodyPr/>
                    <a:lstStyle/>
                    <a:p>
                      <a:endParaRPr lang="en-US"/>
                    </a:p>
                  </a:txBody>
                  <a:tcPr/>
                </a:tc>
                <a:extLst>
                  <a:ext uri="{0D108BD9-81ED-4DB2-BD59-A6C34878D82A}">
                    <a16:rowId xmlns:a16="http://schemas.microsoft.com/office/drawing/2014/main" val="369853606"/>
                  </a:ext>
                </a:extLst>
              </a:tr>
            </a:tbl>
          </a:graphicData>
        </a:graphic>
      </p:graphicFrame>
      <p:sp>
        <p:nvSpPr>
          <p:cNvPr id="9" name="TextBox 8">
            <a:extLst>
              <a:ext uri="{FF2B5EF4-FFF2-40B4-BE49-F238E27FC236}">
                <a16:creationId xmlns:a16="http://schemas.microsoft.com/office/drawing/2014/main" id="{9081925A-5AB7-627E-D465-0E720691B0F1}"/>
              </a:ext>
            </a:extLst>
          </p:cNvPr>
          <p:cNvSpPr txBox="1"/>
          <p:nvPr/>
        </p:nvSpPr>
        <p:spPr>
          <a:xfrm>
            <a:off x="6423741" y="3948748"/>
            <a:ext cx="5311060" cy="923330"/>
          </a:xfrm>
          <a:prstGeom prst="rect">
            <a:avLst/>
          </a:prstGeom>
          <a:noFill/>
        </p:spPr>
        <p:txBody>
          <a:bodyPr wrap="square" rtlCol="0">
            <a:spAutoFit/>
          </a:bodyPr>
          <a:lstStyle/>
          <a:p>
            <a:pPr algn="just"/>
            <a:r>
              <a:rPr lang="en-US" b="1"/>
              <a:t>Nhận xét:</a:t>
            </a:r>
          </a:p>
          <a:p>
            <a:pPr algn="just"/>
            <a:r>
              <a:rPr lang="en-US"/>
              <a:t>Có bao nhiêu mối quan hệ cần khởi tạo? </a:t>
            </a:r>
          </a:p>
          <a:p>
            <a:pPr algn="just"/>
            <a:r>
              <a:rPr lang="en-US"/>
              <a:t>Có phải 4 x 2 = 8 hay không?</a:t>
            </a:r>
          </a:p>
        </p:txBody>
      </p:sp>
    </p:spTree>
    <p:extLst>
      <p:ext uri="{BB962C8B-B14F-4D97-AF65-F5344CB8AC3E}">
        <p14:creationId xmlns:p14="http://schemas.microsoft.com/office/powerpoint/2010/main" val="1156261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246E-97D0-B742-2B31-22E3F4CDCC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976E4B7-4F05-C568-EE6B-D7EB2E6C5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405BF3F1-32D0-7D60-9D92-2E032981184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0EEA74-5605-9A10-BE9A-E632280F4C2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E303C68-AA59-FE8C-57BF-0019A0968105}"/>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81D03E02-C0BF-4691-4FF1-39DA2F11CBAF}"/>
              </a:ext>
            </a:extLst>
          </p:cNvPr>
          <p:cNvPicPr>
            <a:picLocks noChangeAspect="1"/>
          </p:cNvPicPr>
          <p:nvPr/>
        </p:nvPicPr>
        <p:blipFill>
          <a:blip r:embed="rId3"/>
          <a:stretch>
            <a:fillRect/>
          </a:stretch>
        </p:blipFill>
        <p:spPr>
          <a:xfrm>
            <a:off x="657225" y="1061734"/>
            <a:ext cx="7300912" cy="4837162"/>
          </a:xfrm>
          <a:prstGeom prst="rect">
            <a:avLst/>
          </a:prstGeom>
        </p:spPr>
      </p:pic>
      <p:sp>
        <p:nvSpPr>
          <p:cNvPr id="9" name="TextBox 8">
            <a:extLst>
              <a:ext uri="{FF2B5EF4-FFF2-40B4-BE49-F238E27FC236}">
                <a16:creationId xmlns:a16="http://schemas.microsoft.com/office/drawing/2014/main" id="{93FD74E2-D896-9940-C593-92EA6C632A66}"/>
              </a:ext>
            </a:extLst>
          </p:cNvPr>
          <p:cNvSpPr txBox="1"/>
          <p:nvPr/>
        </p:nvSpPr>
        <p:spPr>
          <a:xfrm>
            <a:off x="8239125" y="1061734"/>
            <a:ext cx="3638550" cy="3970318"/>
          </a:xfrm>
          <a:prstGeom prst="rect">
            <a:avLst/>
          </a:prstGeom>
          <a:noFill/>
        </p:spPr>
        <p:txBody>
          <a:bodyPr wrap="square" rtlCol="0">
            <a:spAutoFit/>
          </a:bodyPr>
          <a:lstStyle/>
          <a:p>
            <a:r>
              <a:rPr lang="en-US"/>
              <a:t>Sau khi:</a:t>
            </a:r>
          </a:p>
          <a:p>
            <a:r>
              <a:rPr lang="en-US" b="1"/>
              <a:t>1. </a:t>
            </a:r>
            <a:r>
              <a:rPr lang="en-US"/>
              <a:t>kết nối dữ liệu</a:t>
            </a:r>
          </a:p>
          <a:p>
            <a:r>
              <a:rPr lang="en-US" b="1"/>
              <a:t>2. </a:t>
            </a:r>
            <a:r>
              <a:rPr lang="en-US"/>
              <a:t>tổ chức dữ liệu thành các bảng dim-fact</a:t>
            </a:r>
          </a:p>
          <a:p>
            <a:r>
              <a:rPr lang="en-US" b="1"/>
              <a:t>3. </a:t>
            </a:r>
            <a:r>
              <a:rPr lang="en-US"/>
              <a:t>thiết lập liên hệ giữa các bảng</a:t>
            </a:r>
          </a:p>
          <a:p>
            <a:endParaRPr lang="en-US"/>
          </a:p>
          <a:p>
            <a:r>
              <a:rPr lang="en-US"/>
              <a:t>→ Ta có một Mô hình dữ liệu (Data Model) hoàn chỉnh</a:t>
            </a:r>
          </a:p>
          <a:p>
            <a:endParaRPr lang="en-US"/>
          </a:p>
          <a:p>
            <a:r>
              <a:rPr lang="en-US"/>
              <a:t>Mọi công thức tính toán, sử dụng filter... sau này đều liên quan chặt chẽ với Data Model.</a:t>
            </a:r>
          </a:p>
          <a:p>
            <a:endParaRPr lang="en-US" b="1"/>
          </a:p>
          <a:p>
            <a:endParaRPr lang="en-US" b="1"/>
          </a:p>
        </p:txBody>
      </p:sp>
    </p:spTree>
    <p:extLst>
      <p:ext uri="{BB962C8B-B14F-4D97-AF65-F5344CB8AC3E}">
        <p14:creationId xmlns:p14="http://schemas.microsoft.com/office/powerpoint/2010/main" val="197580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Tính</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toán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với</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ngôn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ngữ</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DAX</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872671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6554-3D95-4655-E866-DBD50839F7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DF936A-A2B1-98AA-A459-90AD826F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888042D-1E0F-147E-A15A-F7C260FDF70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9018DA0-7763-247E-2915-9E2CC1A5941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4D74E5-FA28-2FAC-C908-40B92752419D}"/>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E310A55-1730-6E97-BA4C-EFACD14EA798}"/>
              </a:ext>
            </a:extLst>
          </p:cNvPr>
          <p:cNvSpPr txBox="1"/>
          <p:nvPr/>
        </p:nvSpPr>
        <p:spPr>
          <a:xfrm>
            <a:off x="704848" y="866755"/>
            <a:ext cx="10391777" cy="1200329"/>
          </a:xfrm>
          <a:prstGeom prst="rect">
            <a:avLst/>
          </a:prstGeom>
          <a:noFill/>
        </p:spPr>
        <p:txBody>
          <a:bodyPr wrap="square" rtlCol="0">
            <a:spAutoFit/>
          </a:bodyPr>
          <a:lstStyle/>
          <a:p>
            <a:r>
              <a:rPr lang="en-US" sz="2400" b="1"/>
              <a:t>DAX (Data Analysis Expressions) là gì?</a:t>
            </a:r>
          </a:p>
          <a:p>
            <a:r>
              <a:rPr lang="en-US" sz="2400"/>
              <a:t>Ngôn ngữ tính toán sử dụng trong Power BI để tạo ra thông tin mới từ dữ liệu có sẵn. Kết quả của DAX phụ thuộc rất nhiều vào Data Model. </a:t>
            </a:r>
          </a:p>
        </p:txBody>
      </p:sp>
      <p:pic>
        <p:nvPicPr>
          <p:cNvPr id="9" name="Picture 8">
            <a:extLst>
              <a:ext uri="{FF2B5EF4-FFF2-40B4-BE49-F238E27FC236}">
                <a16:creationId xmlns:a16="http://schemas.microsoft.com/office/drawing/2014/main" id="{B1C3D260-0A20-49BC-ED52-167E3BADD373}"/>
              </a:ext>
            </a:extLst>
          </p:cNvPr>
          <p:cNvPicPr>
            <a:picLocks noChangeAspect="1"/>
          </p:cNvPicPr>
          <p:nvPr/>
        </p:nvPicPr>
        <p:blipFill>
          <a:blip r:embed="rId3"/>
          <a:stretch>
            <a:fillRect/>
          </a:stretch>
        </p:blipFill>
        <p:spPr>
          <a:xfrm>
            <a:off x="1481137" y="2738540"/>
            <a:ext cx="5110163" cy="1837798"/>
          </a:xfrm>
          <a:prstGeom prst="rect">
            <a:avLst/>
          </a:prstGeom>
        </p:spPr>
      </p:pic>
      <p:pic>
        <p:nvPicPr>
          <p:cNvPr id="12" name="Picture 11">
            <a:extLst>
              <a:ext uri="{FF2B5EF4-FFF2-40B4-BE49-F238E27FC236}">
                <a16:creationId xmlns:a16="http://schemas.microsoft.com/office/drawing/2014/main" id="{1E45A48D-3472-A1E6-0DF6-C9CEEC91973C}"/>
              </a:ext>
            </a:extLst>
          </p:cNvPr>
          <p:cNvPicPr>
            <a:picLocks noChangeAspect="1"/>
          </p:cNvPicPr>
          <p:nvPr/>
        </p:nvPicPr>
        <p:blipFill>
          <a:blip r:embed="rId4"/>
          <a:stretch>
            <a:fillRect/>
          </a:stretch>
        </p:blipFill>
        <p:spPr>
          <a:xfrm>
            <a:off x="6834187" y="2738540"/>
            <a:ext cx="4362988" cy="804701"/>
          </a:xfrm>
          <a:prstGeom prst="rect">
            <a:avLst/>
          </a:prstGeom>
        </p:spPr>
      </p:pic>
      <p:sp>
        <p:nvSpPr>
          <p:cNvPr id="13" name="TextBox 12">
            <a:extLst>
              <a:ext uri="{FF2B5EF4-FFF2-40B4-BE49-F238E27FC236}">
                <a16:creationId xmlns:a16="http://schemas.microsoft.com/office/drawing/2014/main" id="{62E13F93-23D7-F1D4-E6B2-1214DCACE992}"/>
              </a:ext>
            </a:extLst>
          </p:cNvPr>
          <p:cNvSpPr txBox="1"/>
          <p:nvPr/>
        </p:nvSpPr>
        <p:spPr>
          <a:xfrm>
            <a:off x="3056729" y="2355089"/>
            <a:ext cx="1958977" cy="369332"/>
          </a:xfrm>
          <a:prstGeom prst="rect">
            <a:avLst/>
          </a:prstGeom>
          <a:noFill/>
        </p:spPr>
        <p:txBody>
          <a:bodyPr wrap="square" rtlCol="0">
            <a:spAutoFit/>
          </a:bodyPr>
          <a:lstStyle/>
          <a:p>
            <a:pPr algn="ctr"/>
            <a:r>
              <a:rPr lang="en-US"/>
              <a:t>Công thức DAX</a:t>
            </a:r>
          </a:p>
        </p:txBody>
      </p:sp>
      <p:sp>
        <p:nvSpPr>
          <p:cNvPr id="14" name="TextBox 13">
            <a:extLst>
              <a:ext uri="{FF2B5EF4-FFF2-40B4-BE49-F238E27FC236}">
                <a16:creationId xmlns:a16="http://schemas.microsoft.com/office/drawing/2014/main" id="{635DE8DF-2281-FBD8-0501-D1E37D388E7D}"/>
              </a:ext>
            </a:extLst>
          </p:cNvPr>
          <p:cNvSpPr txBox="1"/>
          <p:nvPr/>
        </p:nvSpPr>
        <p:spPr>
          <a:xfrm>
            <a:off x="8131442" y="2355089"/>
            <a:ext cx="1958977" cy="369332"/>
          </a:xfrm>
          <a:prstGeom prst="rect">
            <a:avLst/>
          </a:prstGeom>
          <a:noFill/>
        </p:spPr>
        <p:txBody>
          <a:bodyPr wrap="square" rtlCol="0">
            <a:spAutoFit/>
          </a:bodyPr>
          <a:lstStyle/>
          <a:p>
            <a:pPr algn="ctr"/>
            <a:r>
              <a:rPr lang="en-US"/>
              <a:t>Công thức Excel</a:t>
            </a:r>
          </a:p>
        </p:txBody>
      </p:sp>
    </p:spTree>
    <p:extLst>
      <p:ext uri="{BB962C8B-B14F-4D97-AF65-F5344CB8AC3E}">
        <p14:creationId xmlns:p14="http://schemas.microsoft.com/office/powerpoint/2010/main" val="410050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1DD9-A009-18D5-037B-2B65513A71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2F1E47D-7B27-34A5-E04F-83C759A94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65E9C43-3BAA-78C6-2FCC-97BD6E5752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70C3A-47C2-A07E-96AE-29C825D193F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B8C8693-625A-7786-5FA6-C07F323646F7}"/>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35D024F1-CF8E-B9BB-B6DC-EF77613104E8}"/>
              </a:ext>
            </a:extLst>
          </p:cNvPr>
          <p:cNvSpPr txBox="1"/>
          <p:nvPr/>
        </p:nvSpPr>
        <p:spPr>
          <a:xfrm>
            <a:off x="695322" y="888056"/>
            <a:ext cx="10391777" cy="923330"/>
          </a:xfrm>
          <a:prstGeom prst="rect">
            <a:avLst/>
          </a:prstGeom>
          <a:noFill/>
        </p:spPr>
        <p:txBody>
          <a:bodyPr wrap="square" rtlCol="0">
            <a:spAutoFit/>
          </a:bodyPr>
          <a:lstStyle/>
          <a:p>
            <a:r>
              <a:rPr lang="en-US"/>
              <a:t>Có 2 cách sử dụng DAX</a:t>
            </a:r>
          </a:p>
          <a:p>
            <a:endParaRPr lang="en-US"/>
          </a:p>
          <a:p>
            <a:r>
              <a:rPr lang="en-US" b="1"/>
              <a:t>Cách 1: </a:t>
            </a:r>
            <a:r>
              <a:rPr lang="en-US"/>
              <a:t>Tạo cột tính toán mới (Calculated Column)</a:t>
            </a:r>
          </a:p>
        </p:txBody>
      </p:sp>
      <p:pic>
        <p:nvPicPr>
          <p:cNvPr id="4" name="Picture 3">
            <a:extLst>
              <a:ext uri="{FF2B5EF4-FFF2-40B4-BE49-F238E27FC236}">
                <a16:creationId xmlns:a16="http://schemas.microsoft.com/office/drawing/2014/main" id="{D1963E20-E933-169A-56CD-E4D90885FA32}"/>
              </a:ext>
            </a:extLst>
          </p:cNvPr>
          <p:cNvPicPr>
            <a:picLocks noChangeAspect="1"/>
          </p:cNvPicPr>
          <p:nvPr/>
        </p:nvPicPr>
        <p:blipFill>
          <a:blip r:embed="rId3"/>
          <a:stretch>
            <a:fillRect/>
          </a:stretch>
        </p:blipFill>
        <p:spPr>
          <a:xfrm>
            <a:off x="1952623" y="1985624"/>
            <a:ext cx="8439150" cy="3543300"/>
          </a:xfrm>
          <a:prstGeom prst="rect">
            <a:avLst/>
          </a:prstGeom>
        </p:spPr>
      </p:pic>
      <p:sp>
        <p:nvSpPr>
          <p:cNvPr id="7" name="Rectangle 6">
            <a:extLst>
              <a:ext uri="{FF2B5EF4-FFF2-40B4-BE49-F238E27FC236}">
                <a16:creationId xmlns:a16="http://schemas.microsoft.com/office/drawing/2014/main" id="{5661A742-5C86-BD83-8BAB-0EB7CDA246E1}"/>
              </a:ext>
            </a:extLst>
          </p:cNvPr>
          <p:cNvSpPr/>
          <p:nvPr/>
        </p:nvSpPr>
        <p:spPr>
          <a:xfrm>
            <a:off x="8393428" y="2590800"/>
            <a:ext cx="1131572" cy="293812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2F92EE-A5DA-12FC-7345-E5B561DD6506}"/>
              </a:ext>
            </a:extLst>
          </p:cNvPr>
          <p:cNvSpPr/>
          <p:nvPr/>
        </p:nvSpPr>
        <p:spPr>
          <a:xfrm>
            <a:off x="1943097" y="2077403"/>
            <a:ext cx="3781427" cy="51339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F767478-ACA3-6F92-3239-91EB67BD67E0}"/>
              </a:ext>
            </a:extLst>
          </p:cNvPr>
          <p:cNvCxnSpPr>
            <a:stCxn id="10" idx="3"/>
            <a:endCxn id="7" idx="0"/>
          </p:cNvCxnSpPr>
          <p:nvPr/>
        </p:nvCxnSpPr>
        <p:spPr>
          <a:xfrm>
            <a:off x="5724524" y="2334101"/>
            <a:ext cx="3234690" cy="256699"/>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53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2" hidden="1"/>
          <p:cNvGraphicFramePr>
            <a:graphicFrameLocks/>
          </p:cNvGraphicFramePr>
          <p:nvPr>
            <p:custDataLst>
              <p:tags r:id="rId2"/>
            </p:custDataLst>
          </p:nvPr>
        </p:nvGraphicFramePr>
        <p:xfrm>
          <a:off x="1524277" y="8"/>
          <a:ext cx="161974" cy="161974"/>
        </p:xfrm>
        <a:graphic>
          <a:graphicData uri="http://schemas.openxmlformats.org/presentationml/2006/ole">
            <mc:AlternateContent xmlns:mc="http://schemas.openxmlformats.org/markup-compatibility/2006">
              <mc:Choice xmlns:v="urn:schemas-microsoft-com:vml" Requires="v">
                <p:oleObj spid="_x0000_s63502" name="think-cell Slide" r:id="rId6" imgW="0" imgH="0" progId="TCLayout.ActiveDocument.1">
                  <p:embed/>
                </p:oleObj>
              </mc:Choice>
              <mc:Fallback>
                <p:oleObj name="think-cell Slide" r:id="rId6" imgW="0" imgH="0" progId="TCLayout.ActiveDocument.1">
                  <p:embed/>
                  <p:pic>
                    <p:nvPicPr>
                      <p:cNvPr id="614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277" y="8"/>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3" hidden="1"/>
          <p:cNvSpPr>
            <a:spLocks noChangeArrowheads="1"/>
          </p:cNvSpPr>
          <p:nvPr>
            <p:custDataLst>
              <p:tags r:id="rId3"/>
            </p:custDataLst>
          </p:nvPr>
        </p:nvSpPr>
        <p:spPr bwMode="auto">
          <a:xfrm>
            <a:off x="1524277" y="8"/>
            <a:ext cx="161974" cy="161974"/>
          </a:xfrm>
          <a:prstGeom prst="rect">
            <a:avLst/>
          </a:prstGeom>
          <a:solidFill>
            <a:schemeClr val="bg1"/>
          </a:solidFill>
          <a:ln w="19050" algn="ctr">
            <a:solidFill>
              <a:schemeClr val="tx2"/>
            </a:solidFill>
            <a:miter lim="800000"/>
            <a:headEnd/>
            <a:tailEnd/>
          </a:ln>
        </p:spPr>
        <p:txBody>
          <a:bodyPr wrap="none" lIns="0" tIns="0" rIns="0" bIns="0" anchor="ct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2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t>
            </a:r>
          </a:p>
        </p:txBody>
      </p:sp>
      <p:grpSp>
        <p:nvGrpSpPr>
          <p:cNvPr id="2" name="Group 1"/>
          <p:cNvGrpSpPr/>
          <p:nvPr/>
        </p:nvGrpSpPr>
        <p:grpSpPr>
          <a:xfrm>
            <a:off x="-3144" y="-17143"/>
            <a:ext cx="4207345" cy="6875143"/>
            <a:chOff x="-3144" y="-17143"/>
            <a:chExt cx="4207345" cy="6875143"/>
          </a:xfrm>
        </p:grpSpPr>
        <p:sp>
          <p:nvSpPr>
            <p:cNvPr id="5"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EC352E">
                <a:alpha val="5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6"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7"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8"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EC352E"/>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4" name="Group 43"/>
          <p:cNvGrpSpPr/>
          <p:nvPr/>
        </p:nvGrpSpPr>
        <p:grpSpPr>
          <a:xfrm>
            <a:off x="5420949" y="1130339"/>
            <a:ext cx="5994828" cy="513762"/>
            <a:chOff x="4886798" y="876301"/>
            <a:chExt cx="5994828" cy="513762"/>
          </a:xfrm>
        </p:grpSpPr>
        <p:sp>
          <p:nvSpPr>
            <p:cNvPr id="45" name="Title Placeholder 7"/>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1.</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Giới thiệu tổng quan về Power BI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6" name="Title Placeholder 7"/>
          <p:cNvSpPr txBox="1">
            <a:spLocks/>
          </p:cNvSpPr>
          <p:nvPr/>
        </p:nvSpPr>
        <p:spPr>
          <a:xfrm>
            <a:off x="5043701" y="426444"/>
            <a:ext cx="6598430" cy="703895"/>
          </a:xfrm>
          <a:prstGeom prst="rect">
            <a:avLst/>
          </a:prstGeom>
          <a:ln>
            <a:noFill/>
          </a:ln>
        </p:spPr>
        <p:txBody>
          <a:bodyPr vert="horz" lIns="74747" tIns="37375" rIns="74747" bIns="37375"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2601" b="1" i="0" u="none" strike="noStrike" kern="1200" cap="none" spc="0" normalizeH="0" baseline="0" noProof="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rPr>
              <a:t>Nội dung khóa học</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1E6CCD37-F4F6-42AB-AAAA-82E2DEB7E080}"/>
              </a:ext>
            </a:extLst>
          </p:cNvPr>
          <p:cNvGrpSpPr/>
          <p:nvPr/>
        </p:nvGrpSpPr>
        <p:grpSpPr>
          <a:xfrm>
            <a:off x="246490" y="159026"/>
            <a:ext cx="2536878" cy="6384525"/>
            <a:chOff x="6471827" y="627534"/>
            <a:chExt cx="1298611" cy="4144897"/>
          </a:xfrm>
        </p:grpSpPr>
        <p:sp>
          <p:nvSpPr>
            <p:cNvPr id="32" name="Oval 31">
              <a:extLst>
                <a:ext uri="{FF2B5EF4-FFF2-40B4-BE49-F238E27FC236}">
                  <a16:creationId xmlns:a16="http://schemas.microsoft.com/office/drawing/2014/main" id="{932925FE-ADDA-452D-B775-17759002773B}"/>
                </a:ext>
              </a:extLst>
            </p:cNvPr>
            <p:cNvSpPr/>
            <p:nvPr/>
          </p:nvSpPr>
          <p:spPr>
            <a:xfrm rot="1887332">
              <a:off x="6471827" y="3934512"/>
              <a:ext cx="1298611" cy="837919"/>
            </a:xfrm>
            <a:prstGeom prst="ellipse">
              <a:avLst/>
            </a:prstGeom>
            <a:solidFill>
              <a:schemeClr val="tx1">
                <a:lumMod val="75000"/>
                <a:lumOff val="25000"/>
                <a:alpha val="4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D0CF1E13-C2F3-4E0D-95BE-B7425D9BDA10}"/>
                </a:ext>
              </a:extLst>
            </p:cNvPr>
            <p:cNvGrpSpPr/>
            <p:nvPr/>
          </p:nvGrpSpPr>
          <p:grpSpPr>
            <a:xfrm>
              <a:off x="6588224" y="627534"/>
              <a:ext cx="1091041" cy="3865265"/>
              <a:chOff x="1962627" y="587921"/>
              <a:chExt cx="1606904" cy="5692831"/>
            </a:xfrm>
          </p:grpSpPr>
          <p:sp>
            <p:nvSpPr>
              <p:cNvPr id="34" name="Freeform 10">
                <a:extLst>
                  <a:ext uri="{FF2B5EF4-FFF2-40B4-BE49-F238E27FC236}">
                    <a16:creationId xmlns:a16="http://schemas.microsoft.com/office/drawing/2014/main" id="{385A6C52-B51A-4037-81AB-018A9C734284}"/>
                  </a:ext>
                </a:extLst>
              </p:cNvPr>
              <p:cNvSpPr/>
              <p:nvPr/>
            </p:nvSpPr>
            <p:spPr>
              <a:xfrm>
                <a:off x="2733325" y="5823612"/>
                <a:ext cx="372189" cy="457140"/>
              </a:xfrm>
              <a:custGeom>
                <a:avLst/>
                <a:gdLst>
                  <a:gd name="connsiteX0" fmla="*/ 295625 w 372189"/>
                  <a:gd name="connsiteY0" fmla="*/ 926 h 457140"/>
                  <a:gd name="connsiteX1" fmla="*/ 147988 w 372189"/>
                  <a:gd name="connsiteY1" fmla="*/ 53313 h 457140"/>
                  <a:gd name="connsiteX2" fmla="*/ 114650 w 372189"/>
                  <a:gd name="connsiteY2" fmla="*/ 91413 h 457140"/>
                  <a:gd name="connsiteX3" fmla="*/ 100363 w 372189"/>
                  <a:gd name="connsiteY3" fmla="*/ 134276 h 457140"/>
                  <a:gd name="connsiteX4" fmla="*/ 67025 w 372189"/>
                  <a:gd name="connsiteY4" fmla="*/ 181901 h 457140"/>
                  <a:gd name="connsiteX5" fmla="*/ 81313 w 372189"/>
                  <a:gd name="connsiteY5" fmla="*/ 239051 h 457140"/>
                  <a:gd name="connsiteX6" fmla="*/ 57500 w 372189"/>
                  <a:gd name="connsiteY6" fmla="*/ 286676 h 457140"/>
                  <a:gd name="connsiteX7" fmla="*/ 38450 w 372189"/>
                  <a:gd name="connsiteY7" fmla="*/ 310488 h 457140"/>
                  <a:gd name="connsiteX8" fmla="*/ 24163 w 372189"/>
                  <a:gd name="connsiteY8" fmla="*/ 348588 h 457140"/>
                  <a:gd name="connsiteX9" fmla="*/ 5113 w 372189"/>
                  <a:gd name="connsiteY9" fmla="*/ 391451 h 457140"/>
                  <a:gd name="connsiteX10" fmla="*/ 14638 w 372189"/>
                  <a:gd name="connsiteY10" fmla="*/ 453363 h 457140"/>
                  <a:gd name="connsiteX11" fmla="*/ 152750 w 372189"/>
                  <a:gd name="connsiteY11" fmla="*/ 448601 h 457140"/>
                  <a:gd name="connsiteX12" fmla="*/ 276575 w 372189"/>
                  <a:gd name="connsiteY12" fmla="*/ 434313 h 457140"/>
                  <a:gd name="connsiteX13" fmla="*/ 333725 w 372189"/>
                  <a:gd name="connsiteY13" fmla="*/ 391451 h 457140"/>
                  <a:gd name="connsiteX14" fmla="*/ 338488 w 372189"/>
                  <a:gd name="connsiteY14" fmla="*/ 320013 h 457140"/>
                  <a:gd name="connsiteX15" fmla="*/ 357538 w 372189"/>
                  <a:gd name="connsiteY15" fmla="*/ 339063 h 457140"/>
                  <a:gd name="connsiteX16" fmla="*/ 371825 w 372189"/>
                  <a:gd name="connsiteY16" fmla="*/ 310488 h 457140"/>
                  <a:gd name="connsiteX17" fmla="*/ 367063 w 372189"/>
                  <a:gd name="connsiteY17" fmla="*/ 229526 h 457140"/>
                  <a:gd name="connsiteX18" fmla="*/ 357538 w 372189"/>
                  <a:gd name="connsiteY18" fmla="*/ 177138 h 457140"/>
                  <a:gd name="connsiteX19" fmla="*/ 343250 w 372189"/>
                  <a:gd name="connsiteY19" fmla="*/ 100938 h 457140"/>
                  <a:gd name="connsiteX20" fmla="*/ 295625 w 372189"/>
                  <a:gd name="connsiteY20" fmla="*/ 926 h 45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189" h="457140">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700" b="0" i="0" u="none" strike="noStrike" kern="1200" cap="none" spc="0" normalizeH="0" baseline="0" noProof="0" dirty="0">
                    <a:ln>
                      <a:noFill/>
                    </a:ln>
                    <a:solidFill>
                      <a:srgbClr val="FFFFFF"/>
                    </a:solidFill>
                    <a:effectLst/>
                    <a:uLnTx/>
                    <a:uFillTx/>
                    <a:latin typeface="Arial"/>
                    <a:ea typeface="+mn-ea"/>
                    <a:cs typeface="+mn-cs"/>
                  </a:rPr>
                  <a:t> </a:t>
                </a: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11">
                <a:extLst>
                  <a:ext uri="{FF2B5EF4-FFF2-40B4-BE49-F238E27FC236}">
                    <a16:creationId xmlns:a16="http://schemas.microsoft.com/office/drawing/2014/main" id="{9FF55BD1-FE12-44F1-8DD4-5DC097B66DB4}"/>
                  </a:ext>
                </a:extLst>
              </p:cNvPr>
              <p:cNvSpPr/>
              <p:nvPr/>
            </p:nvSpPr>
            <p:spPr>
              <a:xfrm>
                <a:off x="2355309" y="5349401"/>
                <a:ext cx="349372" cy="622774"/>
              </a:xfrm>
              <a:custGeom>
                <a:avLst/>
                <a:gdLst>
                  <a:gd name="connsiteX0" fmla="*/ 245016 w 349372"/>
                  <a:gd name="connsiteY0" fmla="*/ 3649 h 622774"/>
                  <a:gd name="connsiteX1" fmla="*/ 325979 w 349372"/>
                  <a:gd name="connsiteY1" fmla="*/ 32224 h 622774"/>
                  <a:gd name="connsiteX2" fmla="*/ 345029 w 349372"/>
                  <a:gd name="connsiteY2" fmla="*/ 136999 h 622774"/>
                  <a:gd name="connsiteX3" fmla="*/ 345029 w 349372"/>
                  <a:gd name="connsiteY3" fmla="*/ 160812 h 622774"/>
                  <a:gd name="connsiteX4" fmla="*/ 297404 w 349372"/>
                  <a:gd name="connsiteY4" fmla="*/ 251299 h 622774"/>
                  <a:gd name="connsiteX5" fmla="*/ 283116 w 349372"/>
                  <a:gd name="connsiteY5" fmla="*/ 256062 h 622774"/>
                  <a:gd name="connsiteX6" fmla="*/ 273591 w 349372"/>
                  <a:gd name="connsiteY6" fmla="*/ 313212 h 622774"/>
                  <a:gd name="connsiteX7" fmla="*/ 273591 w 349372"/>
                  <a:gd name="connsiteY7" fmla="*/ 360837 h 622774"/>
                  <a:gd name="connsiteX8" fmla="*/ 278354 w 349372"/>
                  <a:gd name="connsiteY8" fmla="*/ 413224 h 622774"/>
                  <a:gd name="connsiteX9" fmla="*/ 259304 w 349372"/>
                  <a:gd name="connsiteY9" fmla="*/ 498949 h 622774"/>
                  <a:gd name="connsiteX10" fmla="*/ 235491 w 349372"/>
                  <a:gd name="connsiteY10" fmla="*/ 551337 h 622774"/>
                  <a:gd name="connsiteX11" fmla="*/ 168816 w 349372"/>
                  <a:gd name="connsiteY11" fmla="*/ 598962 h 622774"/>
                  <a:gd name="connsiteX12" fmla="*/ 92616 w 349372"/>
                  <a:gd name="connsiteY12" fmla="*/ 622774 h 622774"/>
                  <a:gd name="connsiteX13" fmla="*/ 21179 w 349372"/>
                  <a:gd name="connsiteY13" fmla="*/ 598962 h 622774"/>
                  <a:gd name="connsiteX14" fmla="*/ 2129 w 349372"/>
                  <a:gd name="connsiteY14" fmla="*/ 556099 h 622774"/>
                  <a:gd name="connsiteX15" fmla="*/ 6891 w 349372"/>
                  <a:gd name="connsiteY15" fmla="*/ 465612 h 622774"/>
                  <a:gd name="connsiteX16" fmla="*/ 59279 w 349372"/>
                  <a:gd name="connsiteY16" fmla="*/ 346549 h 622774"/>
                  <a:gd name="connsiteX17" fmla="*/ 106904 w 349372"/>
                  <a:gd name="connsiteY17" fmla="*/ 227487 h 622774"/>
                  <a:gd name="connsiteX18" fmla="*/ 130716 w 349372"/>
                  <a:gd name="connsiteY18" fmla="*/ 151287 h 622774"/>
                  <a:gd name="connsiteX19" fmla="*/ 168816 w 349372"/>
                  <a:gd name="connsiteY19" fmla="*/ 17937 h 622774"/>
                  <a:gd name="connsiteX20" fmla="*/ 245016 w 349372"/>
                  <a:gd name="connsiteY20" fmla="*/ 3649 h 6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372" h="622774">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6" name="Freeform 12">
                <a:extLst>
                  <a:ext uri="{FF2B5EF4-FFF2-40B4-BE49-F238E27FC236}">
                    <a16:creationId xmlns:a16="http://schemas.microsoft.com/office/drawing/2014/main" id="{FE41F1F1-91DC-4C8D-80D3-F1BA05A02FFD}"/>
                  </a:ext>
                </a:extLst>
              </p:cNvPr>
              <p:cNvSpPr/>
              <p:nvPr/>
            </p:nvSpPr>
            <p:spPr>
              <a:xfrm>
                <a:off x="2385747" y="3258503"/>
                <a:ext cx="987690" cy="2696464"/>
              </a:xfrm>
              <a:custGeom>
                <a:avLst/>
                <a:gdLst>
                  <a:gd name="connsiteX0" fmla="*/ 905141 w 987690"/>
                  <a:gd name="connsiteY0" fmla="*/ 46672 h 2696464"/>
                  <a:gd name="connsiteX1" fmla="*/ 786078 w 987690"/>
                  <a:gd name="connsiteY1" fmla="*/ 3810 h 2696464"/>
                  <a:gd name="connsiteX2" fmla="*/ 409841 w 987690"/>
                  <a:gd name="connsiteY2" fmla="*/ 8572 h 2696464"/>
                  <a:gd name="connsiteX3" fmla="*/ 166953 w 987690"/>
                  <a:gd name="connsiteY3" fmla="*/ 60960 h 2696464"/>
                  <a:gd name="connsiteX4" fmla="*/ 52653 w 987690"/>
                  <a:gd name="connsiteY4" fmla="*/ 137160 h 2696464"/>
                  <a:gd name="connsiteX5" fmla="*/ 28841 w 987690"/>
                  <a:gd name="connsiteY5" fmla="*/ 284797 h 2696464"/>
                  <a:gd name="connsiteX6" fmla="*/ 266 w 987690"/>
                  <a:gd name="connsiteY6" fmla="*/ 513397 h 2696464"/>
                  <a:gd name="connsiteX7" fmla="*/ 14553 w 987690"/>
                  <a:gd name="connsiteY7" fmla="*/ 589597 h 2696464"/>
                  <a:gd name="connsiteX8" fmla="*/ 14553 w 987690"/>
                  <a:gd name="connsiteY8" fmla="*/ 661035 h 2696464"/>
                  <a:gd name="connsiteX9" fmla="*/ 28841 w 987690"/>
                  <a:gd name="connsiteY9" fmla="*/ 761047 h 2696464"/>
                  <a:gd name="connsiteX10" fmla="*/ 38366 w 987690"/>
                  <a:gd name="connsiteY10" fmla="*/ 861060 h 2696464"/>
                  <a:gd name="connsiteX11" fmla="*/ 43128 w 987690"/>
                  <a:gd name="connsiteY11" fmla="*/ 956310 h 2696464"/>
                  <a:gd name="connsiteX12" fmla="*/ 52653 w 987690"/>
                  <a:gd name="connsiteY12" fmla="*/ 1046797 h 2696464"/>
                  <a:gd name="connsiteX13" fmla="*/ 38366 w 987690"/>
                  <a:gd name="connsiteY13" fmla="*/ 1122997 h 2696464"/>
                  <a:gd name="connsiteX14" fmla="*/ 66941 w 987690"/>
                  <a:gd name="connsiteY14" fmla="*/ 1175385 h 2696464"/>
                  <a:gd name="connsiteX15" fmla="*/ 76466 w 987690"/>
                  <a:gd name="connsiteY15" fmla="*/ 1265872 h 2696464"/>
                  <a:gd name="connsiteX16" fmla="*/ 43128 w 987690"/>
                  <a:gd name="connsiteY16" fmla="*/ 1389697 h 2696464"/>
                  <a:gd name="connsiteX17" fmla="*/ 47891 w 987690"/>
                  <a:gd name="connsiteY17" fmla="*/ 1442085 h 2696464"/>
                  <a:gd name="connsiteX18" fmla="*/ 28841 w 987690"/>
                  <a:gd name="connsiteY18" fmla="*/ 1537335 h 2696464"/>
                  <a:gd name="connsiteX19" fmla="*/ 19316 w 987690"/>
                  <a:gd name="connsiteY19" fmla="*/ 1642110 h 2696464"/>
                  <a:gd name="connsiteX20" fmla="*/ 38366 w 987690"/>
                  <a:gd name="connsiteY20" fmla="*/ 1780222 h 2696464"/>
                  <a:gd name="connsiteX21" fmla="*/ 38366 w 987690"/>
                  <a:gd name="connsiteY21" fmla="*/ 1942147 h 2696464"/>
                  <a:gd name="connsiteX22" fmla="*/ 52653 w 987690"/>
                  <a:gd name="connsiteY22" fmla="*/ 2042160 h 2696464"/>
                  <a:gd name="connsiteX23" fmla="*/ 43128 w 987690"/>
                  <a:gd name="connsiteY23" fmla="*/ 2085022 h 2696464"/>
                  <a:gd name="connsiteX24" fmla="*/ 76466 w 987690"/>
                  <a:gd name="connsiteY24" fmla="*/ 2189797 h 2696464"/>
                  <a:gd name="connsiteX25" fmla="*/ 109803 w 987690"/>
                  <a:gd name="connsiteY25" fmla="*/ 2299335 h 2696464"/>
                  <a:gd name="connsiteX26" fmla="*/ 166953 w 987690"/>
                  <a:gd name="connsiteY26" fmla="*/ 2337435 h 2696464"/>
                  <a:gd name="connsiteX27" fmla="*/ 243153 w 987690"/>
                  <a:gd name="connsiteY27" fmla="*/ 2246947 h 2696464"/>
                  <a:gd name="connsiteX28" fmla="*/ 300303 w 987690"/>
                  <a:gd name="connsiteY28" fmla="*/ 2142172 h 2696464"/>
                  <a:gd name="connsiteX29" fmla="*/ 295541 w 987690"/>
                  <a:gd name="connsiteY29" fmla="*/ 2032635 h 2696464"/>
                  <a:gd name="connsiteX30" fmla="*/ 319353 w 987690"/>
                  <a:gd name="connsiteY30" fmla="*/ 1842135 h 2696464"/>
                  <a:gd name="connsiteX31" fmla="*/ 328878 w 987690"/>
                  <a:gd name="connsiteY31" fmla="*/ 1723072 h 2696464"/>
                  <a:gd name="connsiteX32" fmla="*/ 328878 w 987690"/>
                  <a:gd name="connsiteY32" fmla="*/ 1604010 h 2696464"/>
                  <a:gd name="connsiteX33" fmla="*/ 343166 w 987690"/>
                  <a:gd name="connsiteY33" fmla="*/ 1503997 h 2696464"/>
                  <a:gd name="connsiteX34" fmla="*/ 362216 w 987690"/>
                  <a:gd name="connsiteY34" fmla="*/ 1475422 h 2696464"/>
                  <a:gd name="connsiteX35" fmla="*/ 366978 w 987690"/>
                  <a:gd name="connsiteY35" fmla="*/ 1432560 h 2696464"/>
                  <a:gd name="connsiteX36" fmla="*/ 381266 w 987690"/>
                  <a:gd name="connsiteY36" fmla="*/ 1418272 h 2696464"/>
                  <a:gd name="connsiteX37" fmla="*/ 362216 w 987690"/>
                  <a:gd name="connsiteY37" fmla="*/ 1337310 h 2696464"/>
                  <a:gd name="connsiteX38" fmla="*/ 390791 w 987690"/>
                  <a:gd name="connsiteY38" fmla="*/ 1237297 h 2696464"/>
                  <a:gd name="connsiteX39" fmla="*/ 419366 w 987690"/>
                  <a:gd name="connsiteY39" fmla="*/ 1199197 h 2696464"/>
                  <a:gd name="connsiteX40" fmla="*/ 419366 w 987690"/>
                  <a:gd name="connsiteY40" fmla="*/ 1046797 h 2696464"/>
                  <a:gd name="connsiteX41" fmla="*/ 438416 w 987690"/>
                  <a:gd name="connsiteY41" fmla="*/ 994410 h 2696464"/>
                  <a:gd name="connsiteX42" fmla="*/ 443178 w 987690"/>
                  <a:gd name="connsiteY42" fmla="*/ 899160 h 2696464"/>
                  <a:gd name="connsiteX43" fmla="*/ 462228 w 987690"/>
                  <a:gd name="connsiteY43" fmla="*/ 822960 h 2696464"/>
                  <a:gd name="connsiteX44" fmla="*/ 481278 w 987690"/>
                  <a:gd name="connsiteY44" fmla="*/ 784860 h 2696464"/>
                  <a:gd name="connsiteX45" fmla="*/ 486041 w 987690"/>
                  <a:gd name="connsiteY45" fmla="*/ 913447 h 2696464"/>
                  <a:gd name="connsiteX46" fmla="*/ 509853 w 987690"/>
                  <a:gd name="connsiteY46" fmla="*/ 1027747 h 2696464"/>
                  <a:gd name="connsiteX47" fmla="*/ 519378 w 987690"/>
                  <a:gd name="connsiteY47" fmla="*/ 1127760 h 2696464"/>
                  <a:gd name="connsiteX48" fmla="*/ 500328 w 987690"/>
                  <a:gd name="connsiteY48" fmla="*/ 1284922 h 2696464"/>
                  <a:gd name="connsiteX49" fmla="*/ 519378 w 987690"/>
                  <a:gd name="connsiteY49" fmla="*/ 1323022 h 2696464"/>
                  <a:gd name="connsiteX50" fmla="*/ 514616 w 987690"/>
                  <a:gd name="connsiteY50" fmla="*/ 1437322 h 2696464"/>
                  <a:gd name="connsiteX51" fmla="*/ 509853 w 987690"/>
                  <a:gd name="connsiteY51" fmla="*/ 1503997 h 2696464"/>
                  <a:gd name="connsiteX52" fmla="*/ 538428 w 987690"/>
                  <a:gd name="connsiteY52" fmla="*/ 1556385 h 2696464"/>
                  <a:gd name="connsiteX53" fmla="*/ 524141 w 987690"/>
                  <a:gd name="connsiteY53" fmla="*/ 1637347 h 2696464"/>
                  <a:gd name="connsiteX54" fmla="*/ 543191 w 987690"/>
                  <a:gd name="connsiteY54" fmla="*/ 1718310 h 2696464"/>
                  <a:gd name="connsiteX55" fmla="*/ 519378 w 987690"/>
                  <a:gd name="connsiteY55" fmla="*/ 1799272 h 2696464"/>
                  <a:gd name="connsiteX56" fmla="*/ 514616 w 987690"/>
                  <a:gd name="connsiteY56" fmla="*/ 2004060 h 2696464"/>
                  <a:gd name="connsiteX57" fmla="*/ 486041 w 987690"/>
                  <a:gd name="connsiteY57" fmla="*/ 2170747 h 2696464"/>
                  <a:gd name="connsiteX58" fmla="*/ 481278 w 987690"/>
                  <a:gd name="connsiteY58" fmla="*/ 2256472 h 2696464"/>
                  <a:gd name="connsiteX59" fmla="*/ 514616 w 987690"/>
                  <a:gd name="connsiteY59" fmla="*/ 2351722 h 2696464"/>
                  <a:gd name="connsiteX60" fmla="*/ 524141 w 987690"/>
                  <a:gd name="connsiteY60" fmla="*/ 2385060 h 2696464"/>
                  <a:gd name="connsiteX61" fmla="*/ 462228 w 987690"/>
                  <a:gd name="connsiteY61" fmla="*/ 2475547 h 2696464"/>
                  <a:gd name="connsiteX62" fmla="*/ 428891 w 987690"/>
                  <a:gd name="connsiteY62" fmla="*/ 2513647 h 2696464"/>
                  <a:gd name="connsiteX63" fmla="*/ 457466 w 987690"/>
                  <a:gd name="connsiteY63" fmla="*/ 2570797 h 2696464"/>
                  <a:gd name="connsiteX64" fmla="*/ 438416 w 987690"/>
                  <a:gd name="connsiteY64" fmla="*/ 2642235 h 2696464"/>
                  <a:gd name="connsiteX65" fmla="*/ 505091 w 987690"/>
                  <a:gd name="connsiteY65" fmla="*/ 2651760 h 2696464"/>
                  <a:gd name="connsiteX66" fmla="*/ 614628 w 987690"/>
                  <a:gd name="connsiteY66" fmla="*/ 2675572 h 2696464"/>
                  <a:gd name="connsiteX67" fmla="*/ 690828 w 987690"/>
                  <a:gd name="connsiteY67" fmla="*/ 2694622 h 2696464"/>
                  <a:gd name="connsiteX68" fmla="*/ 743216 w 987690"/>
                  <a:gd name="connsiteY68" fmla="*/ 2627947 h 2696464"/>
                  <a:gd name="connsiteX69" fmla="*/ 757503 w 987690"/>
                  <a:gd name="connsiteY69" fmla="*/ 2532697 h 2696464"/>
                  <a:gd name="connsiteX70" fmla="*/ 743216 w 987690"/>
                  <a:gd name="connsiteY70" fmla="*/ 2485072 h 2696464"/>
                  <a:gd name="connsiteX71" fmla="*/ 743216 w 987690"/>
                  <a:gd name="connsiteY71" fmla="*/ 2437447 h 2696464"/>
                  <a:gd name="connsiteX72" fmla="*/ 795603 w 987690"/>
                  <a:gd name="connsiteY72" fmla="*/ 2356485 h 2696464"/>
                  <a:gd name="connsiteX73" fmla="*/ 809891 w 987690"/>
                  <a:gd name="connsiteY73" fmla="*/ 2223135 h 2696464"/>
                  <a:gd name="connsiteX74" fmla="*/ 819416 w 987690"/>
                  <a:gd name="connsiteY74" fmla="*/ 2094547 h 2696464"/>
                  <a:gd name="connsiteX75" fmla="*/ 838466 w 987690"/>
                  <a:gd name="connsiteY75" fmla="*/ 1913572 h 2696464"/>
                  <a:gd name="connsiteX76" fmla="*/ 862278 w 987690"/>
                  <a:gd name="connsiteY76" fmla="*/ 1699260 h 2696464"/>
                  <a:gd name="connsiteX77" fmla="*/ 857516 w 987690"/>
                  <a:gd name="connsiteY77" fmla="*/ 1608772 h 2696464"/>
                  <a:gd name="connsiteX78" fmla="*/ 871803 w 987690"/>
                  <a:gd name="connsiteY78" fmla="*/ 1484947 h 2696464"/>
                  <a:gd name="connsiteX79" fmla="*/ 895616 w 987690"/>
                  <a:gd name="connsiteY79" fmla="*/ 1170622 h 2696464"/>
                  <a:gd name="connsiteX80" fmla="*/ 924191 w 987690"/>
                  <a:gd name="connsiteY80" fmla="*/ 908685 h 2696464"/>
                  <a:gd name="connsiteX81" fmla="*/ 914666 w 987690"/>
                  <a:gd name="connsiteY81" fmla="*/ 780097 h 2696464"/>
                  <a:gd name="connsiteX82" fmla="*/ 948003 w 987690"/>
                  <a:gd name="connsiteY82" fmla="*/ 613410 h 2696464"/>
                  <a:gd name="connsiteX83" fmla="*/ 981341 w 987690"/>
                  <a:gd name="connsiteY83" fmla="*/ 441960 h 2696464"/>
                  <a:gd name="connsiteX84" fmla="*/ 981341 w 987690"/>
                  <a:gd name="connsiteY84" fmla="*/ 337185 h 2696464"/>
                  <a:gd name="connsiteX85" fmla="*/ 981341 w 987690"/>
                  <a:gd name="connsiteY85" fmla="*/ 137160 h 2696464"/>
                  <a:gd name="connsiteX86" fmla="*/ 905141 w 987690"/>
                  <a:gd name="connsiteY86" fmla="*/ 46672 h 26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87690" h="2696464">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13">
                <a:extLst>
                  <a:ext uri="{FF2B5EF4-FFF2-40B4-BE49-F238E27FC236}">
                    <a16:creationId xmlns:a16="http://schemas.microsoft.com/office/drawing/2014/main" id="{17AD7243-3996-46CB-A809-ABEA5207F240}"/>
                  </a:ext>
                </a:extLst>
              </p:cNvPr>
              <p:cNvSpPr/>
              <p:nvPr/>
            </p:nvSpPr>
            <p:spPr>
              <a:xfrm>
                <a:off x="3327354" y="3615547"/>
                <a:ext cx="234996" cy="523697"/>
              </a:xfrm>
              <a:custGeom>
                <a:avLst/>
                <a:gdLst/>
                <a:ahLst/>
                <a:cxnLst/>
                <a:rect l="l" t="t" r="r" b="b"/>
                <a:pathLst>
                  <a:path w="221335" h="493253">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8" name="Freeform 14">
                <a:extLst>
                  <a:ext uri="{FF2B5EF4-FFF2-40B4-BE49-F238E27FC236}">
                    <a16:creationId xmlns:a16="http://schemas.microsoft.com/office/drawing/2014/main" id="{11479F4C-B78A-4C5C-9C35-3598AA9CF421}"/>
                  </a:ext>
                </a:extLst>
              </p:cNvPr>
              <p:cNvSpPr/>
              <p:nvPr/>
            </p:nvSpPr>
            <p:spPr>
              <a:xfrm>
                <a:off x="2019921" y="587921"/>
                <a:ext cx="342320" cy="748473"/>
              </a:xfrm>
              <a:custGeom>
                <a:avLst/>
                <a:gdLst>
                  <a:gd name="connsiteX0" fmla="*/ 108599 w 342320"/>
                  <a:gd name="connsiteY0" fmla="*/ 748119 h 748473"/>
                  <a:gd name="connsiteX1" fmla="*/ 154319 w 342320"/>
                  <a:gd name="connsiteY1" fmla="*/ 529679 h 748473"/>
                  <a:gd name="connsiteX2" fmla="*/ 149239 w 342320"/>
                  <a:gd name="connsiteY2" fmla="*/ 443319 h 748473"/>
                  <a:gd name="connsiteX3" fmla="*/ 159399 w 342320"/>
                  <a:gd name="connsiteY3" fmla="*/ 377279 h 748473"/>
                  <a:gd name="connsiteX4" fmla="*/ 179719 w 342320"/>
                  <a:gd name="connsiteY4" fmla="*/ 341719 h 748473"/>
                  <a:gd name="connsiteX5" fmla="*/ 210199 w 342320"/>
                  <a:gd name="connsiteY5" fmla="*/ 301079 h 748473"/>
                  <a:gd name="connsiteX6" fmla="*/ 230519 w 342320"/>
                  <a:gd name="connsiteY6" fmla="*/ 295999 h 748473"/>
                  <a:gd name="connsiteX7" fmla="*/ 276239 w 342320"/>
                  <a:gd name="connsiteY7" fmla="*/ 255359 h 748473"/>
                  <a:gd name="connsiteX8" fmla="*/ 306719 w 342320"/>
                  <a:gd name="connsiteY8" fmla="*/ 219799 h 748473"/>
                  <a:gd name="connsiteX9" fmla="*/ 337199 w 342320"/>
                  <a:gd name="connsiteY9" fmla="*/ 148679 h 748473"/>
                  <a:gd name="connsiteX10" fmla="*/ 342279 w 342320"/>
                  <a:gd name="connsiteY10" fmla="*/ 87719 h 748473"/>
                  <a:gd name="connsiteX11" fmla="*/ 337199 w 342320"/>
                  <a:gd name="connsiteY11" fmla="*/ 67399 h 748473"/>
                  <a:gd name="connsiteX12" fmla="*/ 311799 w 342320"/>
                  <a:gd name="connsiteY12" fmla="*/ 52159 h 748473"/>
                  <a:gd name="connsiteX13" fmla="*/ 281319 w 342320"/>
                  <a:gd name="connsiteY13" fmla="*/ 21679 h 748473"/>
                  <a:gd name="connsiteX14" fmla="*/ 260999 w 342320"/>
                  <a:gd name="connsiteY14" fmla="*/ 16599 h 748473"/>
                  <a:gd name="connsiteX15" fmla="*/ 225439 w 342320"/>
                  <a:gd name="connsiteY15" fmla="*/ 16599 h 748473"/>
                  <a:gd name="connsiteX16" fmla="*/ 154319 w 342320"/>
                  <a:gd name="connsiteY16" fmla="*/ 6439 h 748473"/>
                  <a:gd name="connsiteX17" fmla="*/ 113679 w 342320"/>
                  <a:gd name="connsiteY17" fmla="*/ 1359 h 748473"/>
                  <a:gd name="connsiteX18" fmla="*/ 93359 w 342320"/>
                  <a:gd name="connsiteY18" fmla="*/ 31839 h 748473"/>
                  <a:gd name="connsiteX19" fmla="*/ 93359 w 342320"/>
                  <a:gd name="connsiteY19" fmla="*/ 67399 h 748473"/>
                  <a:gd name="connsiteX20" fmla="*/ 78119 w 342320"/>
                  <a:gd name="connsiteY20" fmla="*/ 123279 h 748473"/>
                  <a:gd name="connsiteX21" fmla="*/ 47639 w 342320"/>
                  <a:gd name="connsiteY21" fmla="*/ 168999 h 748473"/>
                  <a:gd name="connsiteX22" fmla="*/ 37479 w 342320"/>
                  <a:gd name="connsiteY22" fmla="*/ 265519 h 748473"/>
                  <a:gd name="connsiteX23" fmla="*/ 22239 w 342320"/>
                  <a:gd name="connsiteY23" fmla="*/ 321399 h 748473"/>
                  <a:gd name="connsiteX24" fmla="*/ 6999 w 342320"/>
                  <a:gd name="connsiteY24" fmla="*/ 397599 h 748473"/>
                  <a:gd name="connsiteX25" fmla="*/ 6999 w 342320"/>
                  <a:gd name="connsiteY25" fmla="*/ 473799 h 748473"/>
                  <a:gd name="connsiteX26" fmla="*/ 108599 w 342320"/>
                  <a:gd name="connsiteY26" fmla="*/ 748119 h 7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20" h="748473">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9" name="Freeform 15">
                <a:extLst>
                  <a:ext uri="{FF2B5EF4-FFF2-40B4-BE49-F238E27FC236}">
                    <a16:creationId xmlns:a16="http://schemas.microsoft.com/office/drawing/2014/main" id="{D83379E0-662A-4314-983A-418D4DAD59A9}"/>
                  </a:ext>
                </a:extLst>
              </p:cNvPr>
              <p:cNvSpPr/>
              <p:nvPr/>
            </p:nvSpPr>
            <p:spPr>
              <a:xfrm>
                <a:off x="2643475" y="1349662"/>
                <a:ext cx="523167" cy="762969"/>
              </a:xfrm>
              <a:custGeom>
                <a:avLst/>
                <a:gdLst>
                  <a:gd name="connsiteX0" fmla="*/ 17663 w 523167"/>
                  <a:gd name="connsiteY0" fmla="*/ 221230 h 762969"/>
                  <a:gd name="connsiteX1" fmla="*/ 79 w 523167"/>
                  <a:gd name="connsiteY1" fmla="*/ 268123 h 762969"/>
                  <a:gd name="connsiteX2" fmla="*/ 11802 w 523167"/>
                  <a:gd name="connsiteY2" fmla="*/ 332600 h 762969"/>
                  <a:gd name="connsiteX3" fmla="*/ 26456 w 523167"/>
                  <a:gd name="connsiteY3" fmla="*/ 370700 h 762969"/>
                  <a:gd name="connsiteX4" fmla="*/ 58694 w 523167"/>
                  <a:gd name="connsiteY4" fmla="*/ 385353 h 762969"/>
                  <a:gd name="connsiteX5" fmla="*/ 67487 w 523167"/>
                  <a:gd name="connsiteY5" fmla="*/ 432246 h 762969"/>
                  <a:gd name="connsiteX6" fmla="*/ 85071 w 523167"/>
                  <a:gd name="connsiteY6" fmla="*/ 485000 h 762969"/>
                  <a:gd name="connsiteX7" fmla="*/ 108517 w 523167"/>
                  <a:gd name="connsiteY7" fmla="*/ 523100 h 762969"/>
                  <a:gd name="connsiteX8" fmla="*/ 102656 w 523167"/>
                  <a:gd name="connsiteY8" fmla="*/ 549476 h 762969"/>
                  <a:gd name="connsiteX9" fmla="*/ 140756 w 523167"/>
                  <a:gd name="connsiteY9" fmla="*/ 678430 h 762969"/>
                  <a:gd name="connsiteX10" fmla="*/ 249194 w 523167"/>
                  <a:gd name="connsiteY10" fmla="*/ 760492 h 762969"/>
                  <a:gd name="connsiteX11" fmla="*/ 351771 w 523167"/>
                  <a:gd name="connsiteY11" fmla="*/ 734115 h 762969"/>
                  <a:gd name="connsiteX12" fmla="*/ 404525 w 523167"/>
                  <a:gd name="connsiteY12" fmla="*/ 657915 h 762969"/>
                  <a:gd name="connsiteX13" fmla="*/ 392802 w 523167"/>
                  <a:gd name="connsiteY13" fmla="*/ 602230 h 762969"/>
                  <a:gd name="connsiteX14" fmla="*/ 389871 w 523167"/>
                  <a:gd name="connsiteY14" fmla="*/ 567061 h 762969"/>
                  <a:gd name="connsiteX15" fmla="*/ 404525 w 523167"/>
                  <a:gd name="connsiteY15" fmla="*/ 517238 h 762969"/>
                  <a:gd name="connsiteX16" fmla="*/ 433833 w 523167"/>
                  <a:gd name="connsiteY16" fmla="*/ 461553 h 762969"/>
                  <a:gd name="connsiteX17" fmla="*/ 454348 w 523167"/>
                  <a:gd name="connsiteY17" fmla="*/ 414661 h 762969"/>
                  <a:gd name="connsiteX18" fmla="*/ 460210 w 523167"/>
                  <a:gd name="connsiteY18" fmla="*/ 376561 h 762969"/>
                  <a:gd name="connsiteX19" fmla="*/ 480725 w 523167"/>
                  <a:gd name="connsiteY19" fmla="*/ 379492 h 762969"/>
                  <a:gd name="connsiteX20" fmla="*/ 501240 w 523167"/>
                  <a:gd name="connsiteY20" fmla="*/ 353115 h 762969"/>
                  <a:gd name="connsiteX21" fmla="*/ 521756 w 523167"/>
                  <a:gd name="connsiteY21" fmla="*/ 297430 h 762969"/>
                  <a:gd name="connsiteX22" fmla="*/ 518825 w 523167"/>
                  <a:gd name="connsiteY22" fmla="*/ 238815 h 762969"/>
                  <a:gd name="connsiteX23" fmla="*/ 498310 w 523167"/>
                  <a:gd name="connsiteY23" fmla="*/ 203646 h 762969"/>
                  <a:gd name="connsiteX24" fmla="*/ 489517 w 523167"/>
                  <a:gd name="connsiteY24" fmla="*/ 206576 h 762969"/>
                  <a:gd name="connsiteX25" fmla="*/ 445556 w 523167"/>
                  <a:gd name="connsiteY25" fmla="*/ 142100 h 762969"/>
                  <a:gd name="connsiteX26" fmla="*/ 445556 w 523167"/>
                  <a:gd name="connsiteY26" fmla="*/ 80553 h 762969"/>
                  <a:gd name="connsiteX27" fmla="*/ 369356 w 523167"/>
                  <a:gd name="connsiteY27" fmla="*/ 24869 h 762969"/>
                  <a:gd name="connsiteX28" fmla="*/ 211094 w 523167"/>
                  <a:gd name="connsiteY28" fmla="*/ 1423 h 762969"/>
                  <a:gd name="connsiteX29" fmla="*/ 82140 w 523167"/>
                  <a:gd name="connsiteY29" fmla="*/ 16076 h 762969"/>
                  <a:gd name="connsiteX30" fmla="*/ 41110 w 523167"/>
                  <a:gd name="connsiteY30" fmla="*/ 124515 h 762969"/>
                  <a:gd name="connsiteX31" fmla="*/ 17663 w 523167"/>
                  <a:gd name="connsiteY31" fmla="*/ 221230 h 76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3167" h="762969">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16">
                <a:extLst>
                  <a:ext uri="{FF2B5EF4-FFF2-40B4-BE49-F238E27FC236}">
                    <a16:creationId xmlns:a16="http://schemas.microsoft.com/office/drawing/2014/main" id="{84C0BB3A-C6A6-4572-A0BE-B2283786009E}"/>
                  </a:ext>
                </a:extLst>
              </p:cNvPr>
              <p:cNvSpPr/>
              <p:nvPr/>
            </p:nvSpPr>
            <p:spPr>
              <a:xfrm>
                <a:off x="2637394" y="1199203"/>
                <a:ext cx="516208" cy="478107"/>
              </a:xfrm>
              <a:custGeom>
                <a:avLst/>
                <a:gdLst>
                  <a:gd name="connsiteX0" fmla="*/ 50121 w 516208"/>
                  <a:gd name="connsiteY0" fmla="*/ 477197 h 478107"/>
                  <a:gd name="connsiteX1" fmla="*/ 26675 w 516208"/>
                  <a:gd name="connsiteY1" fmla="*/ 371689 h 478107"/>
                  <a:gd name="connsiteX2" fmla="*/ 12021 w 516208"/>
                  <a:gd name="connsiteY2" fmla="*/ 345312 h 478107"/>
                  <a:gd name="connsiteX3" fmla="*/ 298 w 516208"/>
                  <a:gd name="connsiteY3" fmla="*/ 313074 h 478107"/>
                  <a:gd name="connsiteX4" fmla="*/ 3229 w 516208"/>
                  <a:gd name="connsiteY4" fmla="*/ 277905 h 478107"/>
                  <a:gd name="connsiteX5" fmla="*/ 298 w 516208"/>
                  <a:gd name="connsiteY5" fmla="*/ 231012 h 478107"/>
                  <a:gd name="connsiteX6" fmla="*/ 6160 w 516208"/>
                  <a:gd name="connsiteY6" fmla="*/ 184120 h 478107"/>
                  <a:gd name="connsiteX7" fmla="*/ 23744 w 516208"/>
                  <a:gd name="connsiteY7" fmla="*/ 134297 h 478107"/>
                  <a:gd name="connsiteX8" fmla="*/ 64775 w 516208"/>
                  <a:gd name="connsiteY8" fmla="*/ 90335 h 478107"/>
                  <a:gd name="connsiteX9" fmla="*/ 102875 w 516208"/>
                  <a:gd name="connsiteY9" fmla="*/ 52235 h 478107"/>
                  <a:gd name="connsiteX10" fmla="*/ 179075 w 516208"/>
                  <a:gd name="connsiteY10" fmla="*/ 25859 h 478107"/>
                  <a:gd name="connsiteX11" fmla="*/ 214244 w 516208"/>
                  <a:gd name="connsiteY11" fmla="*/ 2412 h 478107"/>
                  <a:gd name="connsiteX12" fmla="*/ 281652 w 516208"/>
                  <a:gd name="connsiteY12" fmla="*/ 2412 h 478107"/>
                  <a:gd name="connsiteX13" fmla="*/ 357852 w 516208"/>
                  <a:gd name="connsiteY13" fmla="*/ 17066 h 478107"/>
                  <a:gd name="connsiteX14" fmla="*/ 401814 w 516208"/>
                  <a:gd name="connsiteY14" fmla="*/ 52235 h 478107"/>
                  <a:gd name="connsiteX15" fmla="*/ 454568 w 516208"/>
                  <a:gd name="connsiteY15" fmla="*/ 81543 h 478107"/>
                  <a:gd name="connsiteX16" fmla="*/ 498529 w 516208"/>
                  <a:gd name="connsiteY16" fmla="*/ 140159 h 478107"/>
                  <a:gd name="connsiteX17" fmla="*/ 507321 w 516208"/>
                  <a:gd name="connsiteY17" fmla="*/ 207566 h 478107"/>
                  <a:gd name="connsiteX18" fmla="*/ 516114 w 516208"/>
                  <a:gd name="connsiteY18" fmla="*/ 266182 h 478107"/>
                  <a:gd name="connsiteX19" fmla="*/ 501460 w 516208"/>
                  <a:gd name="connsiteY19" fmla="*/ 324797 h 478107"/>
                  <a:gd name="connsiteX20" fmla="*/ 495598 w 516208"/>
                  <a:gd name="connsiteY20" fmla="*/ 354105 h 478107"/>
                  <a:gd name="connsiteX21" fmla="*/ 489737 w 516208"/>
                  <a:gd name="connsiteY21" fmla="*/ 403928 h 478107"/>
                  <a:gd name="connsiteX22" fmla="*/ 475083 w 516208"/>
                  <a:gd name="connsiteY22" fmla="*/ 444959 h 478107"/>
                  <a:gd name="connsiteX23" fmla="*/ 457498 w 516208"/>
                  <a:gd name="connsiteY23" fmla="*/ 380482 h 478107"/>
                  <a:gd name="connsiteX24" fmla="*/ 448706 w 516208"/>
                  <a:gd name="connsiteY24" fmla="*/ 351174 h 478107"/>
                  <a:gd name="connsiteX25" fmla="*/ 422329 w 516208"/>
                  <a:gd name="connsiteY25" fmla="*/ 304282 h 478107"/>
                  <a:gd name="connsiteX26" fmla="*/ 419398 w 516208"/>
                  <a:gd name="connsiteY26" fmla="*/ 248597 h 478107"/>
                  <a:gd name="connsiteX27" fmla="*/ 381298 w 516208"/>
                  <a:gd name="connsiteY27" fmla="*/ 225151 h 478107"/>
                  <a:gd name="connsiteX28" fmla="*/ 357852 w 516208"/>
                  <a:gd name="connsiteY28" fmla="*/ 233943 h 478107"/>
                  <a:gd name="connsiteX29" fmla="*/ 322683 w 516208"/>
                  <a:gd name="connsiteY29" fmla="*/ 216359 h 478107"/>
                  <a:gd name="connsiteX30" fmla="*/ 278721 w 516208"/>
                  <a:gd name="connsiteY30" fmla="*/ 228082 h 478107"/>
                  <a:gd name="connsiteX31" fmla="*/ 249414 w 516208"/>
                  <a:gd name="connsiteY31" fmla="*/ 236874 h 478107"/>
                  <a:gd name="connsiteX32" fmla="*/ 199591 w 516208"/>
                  <a:gd name="connsiteY32" fmla="*/ 231012 h 478107"/>
                  <a:gd name="connsiteX33" fmla="*/ 143906 w 516208"/>
                  <a:gd name="connsiteY33" fmla="*/ 242735 h 478107"/>
                  <a:gd name="connsiteX34" fmla="*/ 111668 w 516208"/>
                  <a:gd name="connsiteY34" fmla="*/ 245666 h 478107"/>
                  <a:gd name="connsiteX35" fmla="*/ 94083 w 516208"/>
                  <a:gd name="connsiteY35" fmla="*/ 260320 h 478107"/>
                  <a:gd name="connsiteX36" fmla="*/ 88221 w 516208"/>
                  <a:gd name="connsiteY36" fmla="*/ 304282 h 478107"/>
                  <a:gd name="connsiteX37" fmla="*/ 67706 w 516208"/>
                  <a:gd name="connsiteY37" fmla="*/ 333589 h 478107"/>
                  <a:gd name="connsiteX38" fmla="*/ 67706 w 516208"/>
                  <a:gd name="connsiteY38" fmla="*/ 418582 h 478107"/>
                  <a:gd name="connsiteX39" fmla="*/ 50121 w 516208"/>
                  <a:gd name="connsiteY39" fmla="*/ 477197 h 4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6208" h="478107">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17">
                <a:extLst>
                  <a:ext uri="{FF2B5EF4-FFF2-40B4-BE49-F238E27FC236}">
                    <a16:creationId xmlns:a16="http://schemas.microsoft.com/office/drawing/2014/main" id="{57483113-00B8-4686-83BF-CE29B0E65850}"/>
                  </a:ext>
                </a:extLst>
              </p:cNvPr>
              <p:cNvSpPr/>
              <p:nvPr/>
            </p:nvSpPr>
            <p:spPr>
              <a:xfrm>
                <a:off x="2460680" y="1873253"/>
                <a:ext cx="902625" cy="1510983"/>
              </a:xfrm>
              <a:custGeom>
                <a:avLst/>
                <a:gdLst>
                  <a:gd name="connsiteX0" fmla="*/ 285568 w 902625"/>
                  <a:gd name="connsiteY0" fmla="*/ 1267 h 1510983"/>
                  <a:gd name="connsiteX1" fmla="*/ 294712 w 902625"/>
                  <a:gd name="connsiteY1" fmla="*/ 68323 h 1510983"/>
                  <a:gd name="connsiteX2" fmla="*/ 352624 w 902625"/>
                  <a:gd name="connsiteY2" fmla="*/ 117091 h 1510983"/>
                  <a:gd name="connsiteX3" fmla="*/ 410536 w 902625"/>
                  <a:gd name="connsiteY3" fmla="*/ 171955 h 1510983"/>
                  <a:gd name="connsiteX4" fmla="*/ 462352 w 902625"/>
                  <a:gd name="connsiteY4" fmla="*/ 184147 h 1510983"/>
                  <a:gd name="connsiteX5" fmla="*/ 529408 w 902625"/>
                  <a:gd name="connsiteY5" fmla="*/ 150619 h 1510983"/>
                  <a:gd name="connsiteX6" fmla="*/ 584272 w 902625"/>
                  <a:gd name="connsiteY6" fmla="*/ 104899 h 1510983"/>
                  <a:gd name="connsiteX7" fmla="*/ 593416 w 902625"/>
                  <a:gd name="connsiteY7" fmla="*/ 83563 h 1510983"/>
                  <a:gd name="connsiteX8" fmla="*/ 581224 w 902625"/>
                  <a:gd name="connsiteY8" fmla="*/ 65275 h 1510983"/>
                  <a:gd name="connsiteX9" fmla="*/ 608656 w 902625"/>
                  <a:gd name="connsiteY9" fmla="*/ 101851 h 1510983"/>
                  <a:gd name="connsiteX10" fmla="*/ 608656 w 902625"/>
                  <a:gd name="connsiteY10" fmla="*/ 138427 h 1510983"/>
                  <a:gd name="connsiteX11" fmla="*/ 605608 w 902625"/>
                  <a:gd name="connsiteY11" fmla="*/ 175003 h 1510983"/>
                  <a:gd name="connsiteX12" fmla="*/ 654376 w 902625"/>
                  <a:gd name="connsiteY12" fmla="*/ 217675 h 1510983"/>
                  <a:gd name="connsiteX13" fmla="*/ 761056 w 902625"/>
                  <a:gd name="connsiteY13" fmla="*/ 406651 h 1510983"/>
                  <a:gd name="connsiteX14" fmla="*/ 773248 w 902625"/>
                  <a:gd name="connsiteY14" fmla="*/ 836419 h 1510983"/>
                  <a:gd name="connsiteX15" fmla="*/ 861640 w 902625"/>
                  <a:gd name="connsiteY15" fmla="*/ 1214371 h 1510983"/>
                  <a:gd name="connsiteX16" fmla="*/ 901264 w 902625"/>
                  <a:gd name="connsiteY16" fmla="*/ 1397251 h 1510983"/>
                  <a:gd name="connsiteX17" fmla="*/ 815920 w 902625"/>
                  <a:gd name="connsiteY17" fmla="*/ 1427731 h 1510983"/>
                  <a:gd name="connsiteX18" fmla="*/ 742768 w 902625"/>
                  <a:gd name="connsiteY18" fmla="*/ 1436875 h 1510983"/>
                  <a:gd name="connsiteX19" fmla="*/ 681808 w 902625"/>
                  <a:gd name="connsiteY19" fmla="*/ 1433827 h 1510983"/>
                  <a:gd name="connsiteX20" fmla="*/ 559888 w 902625"/>
                  <a:gd name="connsiteY20" fmla="*/ 1461259 h 1510983"/>
                  <a:gd name="connsiteX21" fmla="*/ 434920 w 902625"/>
                  <a:gd name="connsiteY21" fmla="*/ 1491739 h 1510983"/>
                  <a:gd name="connsiteX22" fmla="*/ 355672 w 902625"/>
                  <a:gd name="connsiteY22" fmla="*/ 1506979 h 1510983"/>
                  <a:gd name="connsiteX23" fmla="*/ 230704 w 902625"/>
                  <a:gd name="connsiteY23" fmla="*/ 1510027 h 1510983"/>
                  <a:gd name="connsiteX24" fmla="*/ 133168 w 902625"/>
                  <a:gd name="connsiteY24" fmla="*/ 1506979 h 1510983"/>
                  <a:gd name="connsiteX25" fmla="*/ 14296 w 902625"/>
                  <a:gd name="connsiteY25" fmla="*/ 1470403 h 1510983"/>
                  <a:gd name="connsiteX26" fmla="*/ 5152 w 902625"/>
                  <a:gd name="connsiteY26" fmla="*/ 1196083 h 1510983"/>
                  <a:gd name="connsiteX27" fmla="*/ 41728 w 902625"/>
                  <a:gd name="connsiteY27" fmla="*/ 702307 h 1510983"/>
                  <a:gd name="connsiteX28" fmla="*/ 145360 w 902625"/>
                  <a:gd name="connsiteY28" fmla="*/ 226819 h 1510983"/>
                  <a:gd name="connsiteX29" fmla="*/ 245944 w 902625"/>
                  <a:gd name="connsiteY29" fmla="*/ 40891 h 1510983"/>
                  <a:gd name="connsiteX30" fmla="*/ 285568 w 902625"/>
                  <a:gd name="connsiteY30" fmla="*/ 1267 h 151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2625" h="1510983">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18">
                <a:extLst>
                  <a:ext uri="{FF2B5EF4-FFF2-40B4-BE49-F238E27FC236}">
                    <a16:creationId xmlns:a16="http://schemas.microsoft.com/office/drawing/2014/main" id="{2C0BDC5B-53F8-41D5-A264-7C5A9CEC3595}"/>
                  </a:ext>
                </a:extLst>
              </p:cNvPr>
              <p:cNvSpPr/>
              <p:nvPr/>
            </p:nvSpPr>
            <p:spPr>
              <a:xfrm>
                <a:off x="2823398" y="2045097"/>
                <a:ext cx="372325" cy="1206936"/>
              </a:xfrm>
              <a:custGeom>
                <a:avLst/>
                <a:gdLst>
                  <a:gd name="connsiteX0" fmla="*/ 60010 w 372325"/>
                  <a:gd name="connsiteY0" fmla="*/ 111 h 1206936"/>
                  <a:gd name="connsiteX1" fmla="*/ 2098 w 372325"/>
                  <a:gd name="connsiteY1" fmla="*/ 42783 h 1206936"/>
                  <a:gd name="connsiteX2" fmla="*/ 14290 w 372325"/>
                  <a:gd name="connsiteY2" fmla="*/ 79359 h 1206936"/>
                  <a:gd name="connsiteX3" fmla="*/ 29530 w 372325"/>
                  <a:gd name="connsiteY3" fmla="*/ 97647 h 1206936"/>
                  <a:gd name="connsiteX4" fmla="*/ 44770 w 372325"/>
                  <a:gd name="connsiteY4" fmla="*/ 122031 h 1206936"/>
                  <a:gd name="connsiteX5" fmla="*/ 29530 w 372325"/>
                  <a:gd name="connsiteY5" fmla="*/ 170799 h 1206936"/>
                  <a:gd name="connsiteX6" fmla="*/ 32578 w 372325"/>
                  <a:gd name="connsiteY6" fmla="*/ 259191 h 1206936"/>
                  <a:gd name="connsiteX7" fmla="*/ 50866 w 372325"/>
                  <a:gd name="connsiteY7" fmla="*/ 393303 h 1206936"/>
                  <a:gd name="connsiteX8" fmla="*/ 133162 w 372325"/>
                  <a:gd name="connsiteY8" fmla="*/ 926703 h 1206936"/>
                  <a:gd name="connsiteX9" fmla="*/ 166690 w 372325"/>
                  <a:gd name="connsiteY9" fmla="*/ 1097391 h 1206936"/>
                  <a:gd name="connsiteX10" fmla="*/ 178882 w 372325"/>
                  <a:gd name="connsiteY10" fmla="*/ 1124823 h 1206936"/>
                  <a:gd name="connsiteX11" fmla="*/ 227650 w 372325"/>
                  <a:gd name="connsiteY11" fmla="*/ 1158351 h 1206936"/>
                  <a:gd name="connsiteX12" fmla="*/ 297754 w 372325"/>
                  <a:gd name="connsiteY12" fmla="*/ 1201023 h 1206936"/>
                  <a:gd name="connsiteX13" fmla="*/ 316042 w 372325"/>
                  <a:gd name="connsiteY13" fmla="*/ 1191879 h 1206936"/>
                  <a:gd name="connsiteX14" fmla="*/ 367858 w 372325"/>
                  <a:gd name="connsiteY14" fmla="*/ 1066911 h 1206936"/>
                  <a:gd name="connsiteX15" fmla="*/ 367858 w 372325"/>
                  <a:gd name="connsiteY15" fmla="*/ 1036431 h 1206936"/>
                  <a:gd name="connsiteX16" fmla="*/ 352618 w 372325"/>
                  <a:gd name="connsiteY16" fmla="*/ 990711 h 1206936"/>
                  <a:gd name="connsiteX17" fmla="*/ 306898 w 372325"/>
                  <a:gd name="connsiteY17" fmla="*/ 810879 h 1206936"/>
                  <a:gd name="connsiteX18" fmla="*/ 230698 w 372325"/>
                  <a:gd name="connsiteY18" fmla="*/ 457311 h 1206936"/>
                  <a:gd name="connsiteX19" fmla="*/ 188026 w 372325"/>
                  <a:gd name="connsiteY19" fmla="*/ 289671 h 1206936"/>
                  <a:gd name="connsiteX20" fmla="*/ 166690 w 372325"/>
                  <a:gd name="connsiteY20" fmla="*/ 210423 h 1206936"/>
                  <a:gd name="connsiteX21" fmla="*/ 142306 w 372325"/>
                  <a:gd name="connsiteY21" fmla="*/ 173847 h 1206936"/>
                  <a:gd name="connsiteX22" fmla="*/ 124018 w 372325"/>
                  <a:gd name="connsiteY22" fmla="*/ 131175 h 1206936"/>
                  <a:gd name="connsiteX23" fmla="*/ 117922 w 372325"/>
                  <a:gd name="connsiteY23" fmla="*/ 100695 h 1206936"/>
                  <a:gd name="connsiteX24" fmla="*/ 148402 w 372325"/>
                  <a:gd name="connsiteY24" fmla="*/ 82407 h 1206936"/>
                  <a:gd name="connsiteX25" fmla="*/ 154498 w 372325"/>
                  <a:gd name="connsiteY25" fmla="*/ 54975 h 1206936"/>
                  <a:gd name="connsiteX26" fmla="*/ 136210 w 372325"/>
                  <a:gd name="connsiteY26" fmla="*/ 30591 h 1206936"/>
                  <a:gd name="connsiteX27" fmla="*/ 60010 w 372325"/>
                  <a:gd name="connsiteY27" fmla="*/ 111 h 12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2325" h="1206936">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19">
                <a:extLst>
                  <a:ext uri="{FF2B5EF4-FFF2-40B4-BE49-F238E27FC236}">
                    <a16:creationId xmlns:a16="http://schemas.microsoft.com/office/drawing/2014/main" id="{18EE5BDC-53DA-403D-80A7-EF3A9BC0DB5B}"/>
                  </a:ext>
                </a:extLst>
              </p:cNvPr>
              <p:cNvSpPr/>
              <p:nvPr/>
            </p:nvSpPr>
            <p:spPr>
              <a:xfrm>
                <a:off x="3067836" y="1975406"/>
                <a:ext cx="501695" cy="1929431"/>
              </a:xfrm>
              <a:custGeom>
                <a:avLst/>
                <a:gdLst>
                  <a:gd name="connsiteX0" fmla="*/ 217 w 501695"/>
                  <a:gd name="connsiteY0" fmla="*/ 1783 h 1929431"/>
                  <a:gd name="connsiteX1" fmla="*/ 44332 w 501695"/>
                  <a:gd name="connsiteY1" fmla="*/ 73973 h 1929431"/>
                  <a:gd name="connsiteX2" fmla="*/ 96469 w 501695"/>
                  <a:gd name="connsiteY2" fmla="*/ 122099 h 1929431"/>
                  <a:gd name="connsiteX3" fmla="*/ 196732 w 501695"/>
                  <a:gd name="connsiteY3" fmla="*/ 154183 h 1929431"/>
                  <a:gd name="connsiteX4" fmla="*/ 317048 w 501695"/>
                  <a:gd name="connsiteY4" fmla="*/ 238405 h 1929431"/>
                  <a:gd name="connsiteX5" fmla="*/ 353143 w 501695"/>
                  <a:gd name="connsiteY5" fmla="*/ 270489 h 1929431"/>
                  <a:gd name="connsiteX6" fmla="*/ 365175 w 501695"/>
                  <a:gd name="connsiteY6" fmla="*/ 358720 h 1929431"/>
                  <a:gd name="connsiteX7" fmla="*/ 369185 w 501695"/>
                  <a:gd name="connsiteY7" fmla="*/ 406847 h 1929431"/>
                  <a:gd name="connsiteX8" fmla="*/ 369185 w 501695"/>
                  <a:gd name="connsiteY8" fmla="*/ 454973 h 1929431"/>
                  <a:gd name="connsiteX9" fmla="*/ 381217 w 501695"/>
                  <a:gd name="connsiteY9" fmla="*/ 527162 h 1929431"/>
                  <a:gd name="connsiteX10" fmla="*/ 401269 w 501695"/>
                  <a:gd name="connsiteY10" fmla="*/ 579299 h 1929431"/>
                  <a:gd name="connsiteX11" fmla="*/ 397259 w 501695"/>
                  <a:gd name="connsiteY11" fmla="*/ 631436 h 1929431"/>
                  <a:gd name="connsiteX12" fmla="*/ 409290 w 501695"/>
                  <a:gd name="connsiteY12" fmla="*/ 707636 h 1929431"/>
                  <a:gd name="connsiteX13" fmla="*/ 433353 w 501695"/>
                  <a:gd name="connsiteY13" fmla="*/ 852015 h 1929431"/>
                  <a:gd name="connsiteX14" fmla="*/ 449396 w 501695"/>
                  <a:gd name="connsiteY14" fmla="*/ 1020457 h 1929431"/>
                  <a:gd name="connsiteX15" fmla="*/ 461427 w 501695"/>
                  <a:gd name="connsiteY15" fmla="*/ 1060562 h 1929431"/>
                  <a:gd name="connsiteX16" fmla="*/ 469448 w 501695"/>
                  <a:gd name="connsiteY16" fmla="*/ 1092647 h 1929431"/>
                  <a:gd name="connsiteX17" fmla="*/ 473459 w 501695"/>
                  <a:gd name="connsiteY17" fmla="*/ 1220983 h 1929431"/>
                  <a:gd name="connsiteX18" fmla="*/ 489501 w 501695"/>
                  <a:gd name="connsiteY18" fmla="*/ 1401457 h 1929431"/>
                  <a:gd name="connsiteX19" fmla="*/ 493511 w 501695"/>
                  <a:gd name="connsiteY19" fmla="*/ 1545836 h 1929431"/>
                  <a:gd name="connsiteX20" fmla="*/ 501532 w 501695"/>
                  <a:gd name="connsiteY20" fmla="*/ 1706257 h 1929431"/>
                  <a:gd name="connsiteX21" fmla="*/ 493511 w 501695"/>
                  <a:gd name="connsiteY21" fmla="*/ 1798499 h 1929431"/>
                  <a:gd name="connsiteX22" fmla="*/ 441375 w 501695"/>
                  <a:gd name="connsiteY22" fmla="*/ 1782457 h 1929431"/>
                  <a:gd name="connsiteX23" fmla="*/ 369185 w 501695"/>
                  <a:gd name="connsiteY23" fmla="*/ 1782457 h 1929431"/>
                  <a:gd name="connsiteX24" fmla="*/ 345122 w 501695"/>
                  <a:gd name="connsiteY24" fmla="*/ 1874699 h 1929431"/>
                  <a:gd name="connsiteX25" fmla="*/ 260901 w 501695"/>
                  <a:gd name="connsiteY25" fmla="*/ 1926836 h 1929431"/>
                  <a:gd name="connsiteX26" fmla="*/ 280953 w 501695"/>
                  <a:gd name="connsiteY26" fmla="*/ 1794489 h 1929431"/>
                  <a:gd name="connsiteX27" fmla="*/ 292985 w 501695"/>
                  <a:gd name="connsiteY27" fmla="*/ 1694226 h 1929431"/>
                  <a:gd name="connsiteX28" fmla="*/ 264911 w 501695"/>
                  <a:gd name="connsiteY28" fmla="*/ 1618026 h 1929431"/>
                  <a:gd name="connsiteX29" fmla="*/ 260901 w 501695"/>
                  <a:gd name="connsiteY29" fmla="*/ 1469636 h 1929431"/>
                  <a:gd name="connsiteX30" fmla="*/ 216785 w 501695"/>
                  <a:gd name="connsiteY30" fmla="*/ 1313226 h 1929431"/>
                  <a:gd name="connsiteX31" fmla="*/ 160638 w 501695"/>
                  <a:gd name="connsiteY31" fmla="*/ 1092647 h 1929431"/>
                  <a:gd name="connsiteX32" fmla="*/ 124543 w 501695"/>
                  <a:gd name="connsiteY32" fmla="*/ 952278 h 1929431"/>
                  <a:gd name="connsiteX33" fmla="*/ 112511 w 501695"/>
                  <a:gd name="connsiteY33" fmla="*/ 663520 h 1929431"/>
                  <a:gd name="connsiteX34" fmla="*/ 48343 w 501695"/>
                  <a:gd name="connsiteY34" fmla="*/ 334657 h 1929431"/>
                  <a:gd name="connsiteX35" fmla="*/ 28290 w 501695"/>
                  <a:gd name="connsiteY35" fmla="*/ 154183 h 1929431"/>
                  <a:gd name="connsiteX36" fmla="*/ 217 w 501695"/>
                  <a:gd name="connsiteY36" fmla="*/ 1783 h 19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1695" h="1929431">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Freeform 20">
                <a:extLst>
                  <a:ext uri="{FF2B5EF4-FFF2-40B4-BE49-F238E27FC236}">
                    <a16:creationId xmlns:a16="http://schemas.microsoft.com/office/drawing/2014/main" id="{AAB0A842-44AC-4CB0-BB93-C2C140BE23DA}"/>
                  </a:ext>
                </a:extLst>
              </p:cNvPr>
              <p:cNvSpPr/>
              <p:nvPr/>
            </p:nvSpPr>
            <p:spPr>
              <a:xfrm>
                <a:off x="1962627" y="1061611"/>
                <a:ext cx="820807" cy="2475960"/>
              </a:xfrm>
              <a:custGeom>
                <a:avLst/>
                <a:gdLst>
                  <a:gd name="connsiteX0" fmla="*/ 46647 w 820807"/>
                  <a:gd name="connsiteY0" fmla="*/ 1178 h 2475960"/>
                  <a:gd name="connsiteX1" fmla="*/ 90762 w 820807"/>
                  <a:gd name="connsiteY1" fmla="*/ 117484 h 2475960"/>
                  <a:gd name="connsiteX2" fmla="*/ 154931 w 820807"/>
                  <a:gd name="connsiteY2" fmla="*/ 117484 h 2475960"/>
                  <a:gd name="connsiteX3" fmla="*/ 207068 w 820807"/>
                  <a:gd name="connsiteY3" fmla="*/ 93421 h 2475960"/>
                  <a:gd name="connsiteX4" fmla="*/ 239152 w 820807"/>
                  <a:gd name="connsiteY4" fmla="*/ 53315 h 2475960"/>
                  <a:gd name="connsiteX5" fmla="*/ 247173 w 820807"/>
                  <a:gd name="connsiteY5" fmla="*/ 41284 h 2475960"/>
                  <a:gd name="connsiteX6" fmla="*/ 239152 w 820807"/>
                  <a:gd name="connsiteY6" fmla="*/ 69357 h 2475960"/>
                  <a:gd name="connsiteX7" fmla="*/ 239152 w 820807"/>
                  <a:gd name="connsiteY7" fmla="*/ 149568 h 2475960"/>
                  <a:gd name="connsiteX8" fmla="*/ 247173 w 820807"/>
                  <a:gd name="connsiteY8" fmla="*/ 217747 h 2475960"/>
                  <a:gd name="connsiteX9" fmla="*/ 239152 w 820807"/>
                  <a:gd name="connsiteY9" fmla="*/ 326031 h 2475960"/>
                  <a:gd name="connsiteX10" fmla="*/ 251184 w 820807"/>
                  <a:gd name="connsiteY10" fmla="*/ 406242 h 2475960"/>
                  <a:gd name="connsiteX11" fmla="*/ 247173 w 820807"/>
                  <a:gd name="connsiteY11" fmla="*/ 494473 h 2475960"/>
                  <a:gd name="connsiteX12" fmla="*/ 315352 w 820807"/>
                  <a:gd name="connsiteY12" fmla="*/ 622810 h 2475960"/>
                  <a:gd name="connsiteX13" fmla="*/ 391552 w 820807"/>
                  <a:gd name="connsiteY13" fmla="*/ 735105 h 2475960"/>
                  <a:gd name="connsiteX14" fmla="*/ 431657 w 820807"/>
                  <a:gd name="connsiteY14" fmla="*/ 779221 h 2475960"/>
                  <a:gd name="connsiteX15" fmla="*/ 447699 w 820807"/>
                  <a:gd name="connsiteY15" fmla="*/ 743126 h 2475960"/>
                  <a:gd name="connsiteX16" fmla="*/ 491815 w 820807"/>
                  <a:gd name="connsiteY16" fmla="*/ 739115 h 2475960"/>
                  <a:gd name="connsiteX17" fmla="*/ 572026 w 820807"/>
                  <a:gd name="connsiteY17" fmla="*/ 763178 h 2475960"/>
                  <a:gd name="connsiteX18" fmla="*/ 640205 w 820807"/>
                  <a:gd name="connsiteY18" fmla="*/ 811305 h 2475960"/>
                  <a:gd name="connsiteX19" fmla="*/ 684320 w 820807"/>
                  <a:gd name="connsiteY19" fmla="*/ 839378 h 2475960"/>
                  <a:gd name="connsiteX20" fmla="*/ 728436 w 820807"/>
                  <a:gd name="connsiteY20" fmla="*/ 851410 h 2475960"/>
                  <a:gd name="connsiteX21" fmla="*/ 760520 w 820807"/>
                  <a:gd name="connsiteY21" fmla="*/ 827347 h 2475960"/>
                  <a:gd name="connsiteX22" fmla="*/ 780573 w 820807"/>
                  <a:gd name="connsiteY22" fmla="*/ 795263 h 2475960"/>
                  <a:gd name="connsiteX23" fmla="*/ 780573 w 820807"/>
                  <a:gd name="connsiteY23" fmla="*/ 871463 h 2475960"/>
                  <a:gd name="connsiteX24" fmla="*/ 804636 w 820807"/>
                  <a:gd name="connsiteY24" fmla="*/ 943652 h 2475960"/>
                  <a:gd name="connsiteX25" fmla="*/ 816668 w 820807"/>
                  <a:gd name="connsiteY25" fmla="*/ 999800 h 2475960"/>
                  <a:gd name="connsiteX26" fmla="*/ 820678 w 820807"/>
                  <a:gd name="connsiteY26" fmla="*/ 1051936 h 2475960"/>
                  <a:gd name="connsiteX27" fmla="*/ 812657 w 820807"/>
                  <a:gd name="connsiteY27" fmla="*/ 1140168 h 2475960"/>
                  <a:gd name="connsiteX28" fmla="*/ 792605 w 820807"/>
                  <a:gd name="connsiteY28" fmla="*/ 1264494 h 2475960"/>
                  <a:gd name="connsiteX29" fmla="*/ 728436 w 820807"/>
                  <a:gd name="connsiteY29" fmla="*/ 1384810 h 2475960"/>
                  <a:gd name="connsiteX30" fmla="*/ 668278 w 820807"/>
                  <a:gd name="connsiteY30" fmla="*/ 1521168 h 2475960"/>
                  <a:gd name="connsiteX31" fmla="*/ 628173 w 820807"/>
                  <a:gd name="connsiteY31" fmla="*/ 1621431 h 2475960"/>
                  <a:gd name="connsiteX32" fmla="*/ 588068 w 820807"/>
                  <a:gd name="connsiteY32" fmla="*/ 1833989 h 2475960"/>
                  <a:gd name="connsiteX33" fmla="*/ 576036 w 820807"/>
                  <a:gd name="connsiteY33" fmla="*/ 2042536 h 2475960"/>
                  <a:gd name="connsiteX34" fmla="*/ 572026 w 820807"/>
                  <a:gd name="connsiteY34" fmla="*/ 2303221 h 2475960"/>
                  <a:gd name="connsiteX35" fmla="*/ 539941 w 820807"/>
                  <a:gd name="connsiteY35" fmla="*/ 2443589 h 2475960"/>
                  <a:gd name="connsiteX36" fmla="*/ 515878 w 820807"/>
                  <a:gd name="connsiteY36" fmla="*/ 2475673 h 2475960"/>
                  <a:gd name="connsiteX37" fmla="*/ 443689 w 820807"/>
                  <a:gd name="connsiteY37" fmla="*/ 2455621 h 2475960"/>
                  <a:gd name="connsiteX38" fmla="*/ 415615 w 820807"/>
                  <a:gd name="connsiteY38" fmla="*/ 2395463 h 2475960"/>
                  <a:gd name="connsiteX39" fmla="*/ 395562 w 820807"/>
                  <a:gd name="connsiteY39" fmla="*/ 2231031 h 2475960"/>
                  <a:gd name="connsiteX40" fmla="*/ 383531 w 820807"/>
                  <a:gd name="connsiteY40" fmla="*/ 2046547 h 2475960"/>
                  <a:gd name="connsiteX41" fmla="*/ 379520 w 820807"/>
                  <a:gd name="connsiteY41" fmla="*/ 1918210 h 2475960"/>
                  <a:gd name="connsiteX42" fmla="*/ 383531 w 820807"/>
                  <a:gd name="connsiteY42" fmla="*/ 1886126 h 2475960"/>
                  <a:gd name="connsiteX43" fmla="*/ 367489 w 820807"/>
                  <a:gd name="connsiteY43" fmla="*/ 1878105 h 2475960"/>
                  <a:gd name="connsiteX44" fmla="*/ 383531 w 820807"/>
                  <a:gd name="connsiteY44" fmla="*/ 1805915 h 2475960"/>
                  <a:gd name="connsiteX45" fmla="*/ 395562 w 820807"/>
                  <a:gd name="connsiteY45" fmla="*/ 1725705 h 2475960"/>
                  <a:gd name="connsiteX46" fmla="*/ 399573 w 820807"/>
                  <a:gd name="connsiteY46" fmla="*/ 1613410 h 2475960"/>
                  <a:gd name="connsiteX47" fmla="*/ 395562 w 820807"/>
                  <a:gd name="connsiteY47" fmla="*/ 1517157 h 2475960"/>
                  <a:gd name="connsiteX48" fmla="*/ 383531 w 820807"/>
                  <a:gd name="connsiteY48" fmla="*/ 1364757 h 2475960"/>
                  <a:gd name="connsiteX49" fmla="*/ 351447 w 820807"/>
                  <a:gd name="connsiteY49" fmla="*/ 1280536 h 2475960"/>
                  <a:gd name="connsiteX50" fmla="*/ 327384 w 820807"/>
                  <a:gd name="connsiteY50" fmla="*/ 1152200 h 2475960"/>
                  <a:gd name="connsiteX51" fmla="*/ 291289 w 820807"/>
                  <a:gd name="connsiteY51" fmla="*/ 1084021 h 2475960"/>
                  <a:gd name="connsiteX52" fmla="*/ 183005 w 820807"/>
                  <a:gd name="connsiteY52" fmla="*/ 971726 h 2475960"/>
                  <a:gd name="connsiteX53" fmla="*/ 146910 w 820807"/>
                  <a:gd name="connsiteY53" fmla="*/ 887505 h 2475960"/>
                  <a:gd name="connsiteX54" fmla="*/ 74720 w 820807"/>
                  <a:gd name="connsiteY54" fmla="*/ 743126 h 2475960"/>
                  <a:gd name="connsiteX55" fmla="*/ 50657 w 820807"/>
                  <a:gd name="connsiteY55" fmla="*/ 695000 h 2475960"/>
                  <a:gd name="connsiteX56" fmla="*/ 30605 w 820807"/>
                  <a:gd name="connsiteY56" fmla="*/ 642863 h 2475960"/>
                  <a:gd name="connsiteX57" fmla="*/ 14562 w 820807"/>
                  <a:gd name="connsiteY57" fmla="*/ 486452 h 2475960"/>
                  <a:gd name="connsiteX58" fmla="*/ 6541 w 820807"/>
                  <a:gd name="connsiteY58" fmla="*/ 374157 h 2475960"/>
                  <a:gd name="connsiteX59" fmla="*/ 2531 w 820807"/>
                  <a:gd name="connsiteY59" fmla="*/ 261863 h 2475960"/>
                  <a:gd name="connsiteX60" fmla="*/ 2531 w 820807"/>
                  <a:gd name="connsiteY60" fmla="*/ 249831 h 2475960"/>
                  <a:gd name="connsiteX61" fmla="*/ 34615 w 820807"/>
                  <a:gd name="connsiteY61" fmla="*/ 129515 h 2475960"/>
                  <a:gd name="connsiteX62" fmla="*/ 46647 w 820807"/>
                  <a:gd name="connsiteY62" fmla="*/ 61336 h 2475960"/>
                  <a:gd name="connsiteX63" fmla="*/ 46647 w 820807"/>
                  <a:gd name="connsiteY63" fmla="*/ 1178 h 24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20807" h="2475960">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2" name="Freeform 21">
                <a:extLst>
                  <a:ext uri="{FF2B5EF4-FFF2-40B4-BE49-F238E27FC236}">
                    <a16:creationId xmlns:a16="http://schemas.microsoft.com/office/drawing/2014/main" id="{DF6FCCC0-3B79-4399-81B7-986DF464FFB3}"/>
                  </a:ext>
                </a:extLst>
              </p:cNvPr>
              <p:cNvSpPr/>
              <p:nvPr/>
            </p:nvSpPr>
            <p:spPr>
              <a:xfrm>
                <a:off x="3369294" y="3701664"/>
                <a:ext cx="188144" cy="101390"/>
              </a:xfrm>
              <a:custGeom>
                <a:avLst/>
                <a:gdLst>
                  <a:gd name="connsiteX0" fmla="*/ 176546 w 188144"/>
                  <a:gd name="connsiteY0" fmla="*/ 11816 h 101390"/>
                  <a:gd name="connsiteX1" fmla="*/ 181626 w 188144"/>
                  <a:gd name="connsiteY1" fmla="*/ 98176 h 101390"/>
                  <a:gd name="connsiteX2" fmla="*/ 156226 w 188144"/>
                  <a:gd name="connsiteY2" fmla="*/ 82936 h 101390"/>
                  <a:gd name="connsiteX3" fmla="*/ 105426 w 188144"/>
                  <a:gd name="connsiteY3" fmla="*/ 82936 h 101390"/>
                  <a:gd name="connsiteX4" fmla="*/ 49546 w 188144"/>
                  <a:gd name="connsiteY4" fmla="*/ 88016 h 101390"/>
                  <a:gd name="connsiteX5" fmla="*/ 3826 w 188144"/>
                  <a:gd name="connsiteY5" fmla="*/ 98176 h 101390"/>
                  <a:gd name="connsiteX6" fmla="*/ 8906 w 188144"/>
                  <a:gd name="connsiteY6" fmla="*/ 52456 h 101390"/>
                  <a:gd name="connsiteX7" fmla="*/ 59706 w 188144"/>
                  <a:gd name="connsiteY7" fmla="*/ 6736 h 101390"/>
                  <a:gd name="connsiteX8" fmla="*/ 176546 w 188144"/>
                  <a:gd name="connsiteY8" fmla="*/ 11816 h 1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144" h="101390">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3" name="Freeform 22">
                <a:extLst>
                  <a:ext uri="{FF2B5EF4-FFF2-40B4-BE49-F238E27FC236}">
                    <a16:creationId xmlns:a16="http://schemas.microsoft.com/office/drawing/2014/main" id="{7FBA1C23-1451-462F-95FC-C9D68C6B376F}"/>
                  </a:ext>
                </a:extLst>
              </p:cNvPr>
              <p:cNvSpPr/>
              <p:nvPr/>
            </p:nvSpPr>
            <p:spPr>
              <a:xfrm>
                <a:off x="2013205" y="1026478"/>
                <a:ext cx="200477" cy="252445"/>
              </a:xfrm>
              <a:custGeom>
                <a:avLst/>
                <a:gdLst>
                  <a:gd name="connsiteX0" fmla="*/ 196595 w 198015"/>
                  <a:gd name="connsiteY0" fmla="*/ 136842 h 252445"/>
                  <a:gd name="connsiteX1" fmla="*/ 176275 w 198015"/>
                  <a:gd name="connsiteY1" fmla="*/ 86042 h 252445"/>
                  <a:gd name="connsiteX2" fmla="*/ 181355 w 198015"/>
                  <a:gd name="connsiteY2" fmla="*/ 40322 h 252445"/>
                  <a:gd name="connsiteX3" fmla="*/ 155955 w 198015"/>
                  <a:gd name="connsiteY3" fmla="*/ 9842 h 252445"/>
                  <a:gd name="connsiteX4" fmla="*/ 155955 w 198015"/>
                  <a:gd name="connsiteY4" fmla="*/ 50482 h 252445"/>
                  <a:gd name="connsiteX5" fmla="*/ 110235 w 198015"/>
                  <a:gd name="connsiteY5" fmla="*/ 65722 h 252445"/>
                  <a:gd name="connsiteX6" fmla="*/ 64515 w 198015"/>
                  <a:gd name="connsiteY6" fmla="*/ 65722 h 252445"/>
                  <a:gd name="connsiteX7" fmla="*/ 23875 w 198015"/>
                  <a:gd name="connsiteY7" fmla="*/ 20002 h 252445"/>
                  <a:gd name="connsiteX8" fmla="*/ 3555 w 198015"/>
                  <a:gd name="connsiteY8" fmla="*/ 4762 h 252445"/>
                  <a:gd name="connsiteX9" fmla="*/ 3555 w 198015"/>
                  <a:gd name="connsiteY9" fmla="*/ 101282 h 252445"/>
                  <a:gd name="connsiteX10" fmla="*/ 39115 w 198015"/>
                  <a:gd name="connsiteY10" fmla="*/ 243522 h 252445"/>
                  <a:gd name="connsiteX11" fmla="*/ 130555 w 198015"/>
                  <a:gd name="connsiteY11" fmla="*/ 228282 h 252445"/>
                  <a:gd name="connsiteX12" fmla="*/ 196595 w 198015"/>
                  <a:gd name="connsiteY12" fmla="*/ 136842 h 252445"/>
                  <a:gd name="connsiteX0" fmla="*/ 196595 w 200477"/>
                  <a:gd name="connsiteY0" fmla="*/ 136842 h 252445"/>
                  <a:gd name="connsiteX1" fmla="*/ 191515 w 200477"/>
                  <a:gd name="connsiteY1" fmla="*/ 80962 h 252445"/>
                  <a:gd name="connsiteX2" fmla="*/ 181355 w 200477"/>
                  <a:gd name="connsiteY2" fmla="*/ 40322 h 252445"/>
                  <a:gd name="connsiteX3" fmla="*/ 155955 w 200477"/>
                  <a:gd name="connsiteY3" fmla="*/ 9842 h 252445"/>
                  <a:gd name="connsiteX4" fmla="*/ 155955 w 200477"/>
                  <a:gd name="connsiteY4" fmla="*/ 50482 h 252445"/>
                  <a:gd name="connsiteX5" fmla="*/ 110235 w 200477"/>
                  <a:gd name="connsiteY5" fmla="*/ 65722 h 252445"/>
                  <a:gd name="connsiteX6" fmla="*/ 64515 w 200477"/>
                  <a:gd name="connsiteY6" fmla="*/ 65722 h 252445"/>
                  <a:gd name="connsiteX7" fmla="*/ 23875 w 200477"/>
                  <a:gd name="connsiteY7" fmla="*/ 20002 h 252445"/>
                  <a:gd name="connsiteX8" fmla="*/ 3555 w 200477"/>
                  <a:gd name="connsiteY8" fmla="*/ 4762 h 252445"/>
                  <a:gd name="connsiteX9" fmla="*/ 3555 w 200477"/>
                  <a:gd name="connsiteY9" fmla="*/ 101282 h 252445"/>
                  <a:gd name="connsiteX10" fmla="*/ 39115 w 200477"/>
                  <a:gd name="connsiteY10" fmla="*/ 243522 h 252445"/>
                  <a:gd name="connsiteX11" fmla="*/ 130555 w 200477"/>
                  <a:gd name="connsiteY11" fmla="*/ 228282 h 252445"/>
                  <a:gd name="connsiteX12" fmla="*/ 196595 w 200477"/>
                  <a:gd name="connsiteY12" fmla="*/ 136842 h 25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77" h="252445">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64" name="Group 63">
            <a:extLst>
              <a:ext uri="{FF2B5EF4-FFF2-40B4-BE49-F238E27FC236}">
                <a16:creationId xmlns:a16="http://schemas.microsoft.com/office/drawing/2014/main" id="{FB0360FA-DF0E-4DC5-BB2C-04C43BC7F591}"/>
              </a:ext>
            </a:extLst>
          </p:cNvPr>
          <p:cNvGrpSpPr/>
          <p:nvPr/>
        </p:nvGrpSpPr>
        <p:grpSpPr>
          <a:xfrm>
            <a:off x="5420949" y="1760186"/>
            <a:ext cx="5994828" cy="513762"/>
            <a:chOff x="4886798" y="876301"/>
            <a:chExt cx="5994828" cy="513762"/>
          </a:xfrm>
        </p:grpSpPr>
        <p:sp>
          <p:nvSpPr>
            <p:cNvPr id="65" name="Title Placeholder 7">
              <a:extLst>
                <a:ext uri="{FF2B5EF4-FFF2-40B4-BE49-F238E27FC236}">
                  <a16:creationId xmlns:a16="http://schemas.microsoft.com/office/drawing/2014/main" id="{337C05AC-B970-44B0-B742-8B128C4B4495}"/>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2.</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6" name="TextBox 65">
              <a:extLst>
                <a:ext uri="{FF2B5EF4-FFF2-40B4-BE49-F238E27FC236}">
                  <a16:creationId xmlns:a16="http://schemas.microsoft.com/office/drawing/2014/main" id="{CC46E252-283E-477E-9226-7D41B87349B1}"/>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E6AD84CD-CC65-4865-8C35-98512C6B9754}"/>
              </a:ext>
            </a:extLst>
          </p:cNvPr>
          <p:cNvGrpSpPr/>
          <p:nvPr/>
        </p:nvGrpSpPr>
        <p:grpSpPr>
          <a:xfrm>
            <a:off x="5420949" y="2390033"/>
            <a:ext cx="5994828" cy="513762"/>
            <a:chOff x="4886798" y="876301"/>
            <a:chExt cx="5994828" cy="513762"/>
          </a:xfrm>
        </p:grpSpPr>
        <p:sp>
          <p:nvSpPr>
            <p:cNvPr id="68" name="Title Placeholder 7">
              <a:extLst>
                <a:ext uri="{FF2B5EF4-FFF2-40B4-BE49-F238E27FC236}">
                  <a16:creationId xmlns:a16="http://schemas.microsoft.com/office/drawing/2014/main" id="{8EC99823-BA0F-49F5-A186-B8643E40F797}"/>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3.</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898EFC49-E762-4A14-9A99-427A28149662}"/>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00B94FA7-24C1-407A-B3FB-BF65591B9292}"/>
              </a:ext>
            </a:extLst>
          </p:cNvPr>
          <p:cNvGrpSpPr/>
          <p:nvPr/>
        </p:nvGrpSpPr>
        <p:grpSpPr>
          <a:xfrm>
            <a:off x="5420949" y="3019880"/>
            <a:ext cx="5994828" cy="513762"/>
            <a:chOff x="4886798" y="876301"/>
            <a:chExt cx="5994828" cy="513762"/>
          </a:xfrm>
        </p:grpSpPr>
        <p:sp>
          <p:nvSpPr>
            <p:cNvPr id="71" name="Title Placeholder 7">
              <a:extLst>
                <a:ext uri="{FF2B5EF4-FFF2-40B4-BE49-F238E27FC236}">
                  <a16:creationId xmlns:a16="http://schemas.microsoft.com/office/drawing/2014/main" id="{19599AE0-57C6-4C3F-8FDF-BD5504DD79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4.</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C8B90DDE-34A3-40E3-A362-95F02DF57AA5}"/>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Thiết kế mô hình dữ liệu (Data Model)</a:t>
              </a:r>
            </a:p>
          </p:txBody>
        </p:sp>
      </p:grpSp>
      <p:grpSp>
        <p:nvGrpSpPr>
          <p:cNvPr id="73" name="Group 72">
            <a:extLst>
              <a:ext uri="{FF2B5EF4-FFF2-40B4-BE49-F238E27FC236}">
                <a16:creationId xmlns:a16="http://schemas.microsoft.com/office/drawing/2014/main" id="{74127A22-6A61-40B2-A853-17B05BFA8FE7}"/>
              </a:ext>
            </a:extLst>
          </p:cNvPr>
          <p:cNvGrpSpPr/>
          <p:nvPr/>
        </p:nvGrpSpPr>
        <p:grpSpPr>
          <a:xfrm>
            <a:off x="5420949" y="3649727"/>
            <a:ext cx="5994828" cy="513762"/>
            <a:chOff x="4886798" y="876301"/>
            <a:chExt cx="5994828" cy="513762"/>
          </a:xfrm>
        </p:grpSpPr>
        <p:sp>
          <p:nvSpPr>
            <p:cNvPr id="74" name="Title Placeholder 7">
              <a:extLst>
                <a:ext uri="{FF2B5EF4-FFF2-40B4-BE49-F238E27FC236}">
                  <a16:creationId xmlns:a16="http://schemas.microsoft.com/office/drawing/2014/main" id="{0E0F95BB-EE83-4D03-A16A-F5DD09B737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5.</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5A499562-34DF-4186-B7E4-4CF95DD75C6E}"/>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Tính toán với ngôn ngữ DAX</a:t>
              </a:r>
            </a:p>
          </p:txBody>
        </p:sp>
      </p:grpSp>
      <p:grpSp>
        <p:nvGrpSpPr>
          <p:cNvPr id="76" name="Group 75">
            <a:extLst>
              <a:ext uri="{FF2B5EF4-FFF2-40B4-BE49-F238E27FC236}">
                <a16:creationId xmlns:a16="http://schemas.microsoft.com/office/drawing/2014/main" id="{2DFBBC58-F3D1-4BCE-84F1-9ECC190F37AD}"/>
              </a:ext>
            </a:extLst>
          </p:cNvPr>
          <p:cNvGrpSpPr/>
          <p:nvPr/>
        </p:nvGrpSpPr>
        <p:grpSpPr>
          <a:xfrm>
            <a:off x="5420949" y="4279574"/>
            <a:ext cx="5994828" cy="513762"/>
            <a:chOff x="4886798" y="876301"/>
            <a:chExt cx="5994828" cy="513762"/>
          </a:xfrm>
        </p:grpSpPr>
        <p:sp>
          <p:nvSpPr>
            <p:cNvPr id="77" name="Title Placeholder 7">
              <a:extLst>
                <a:ext uri="{FF2B5EF4-FFF2-40B4-BE49-F238E27FC236}">
                  <a16:creationId xmlns:a16="http://schemas.microsoft.com/office/drawing/2014/main" id="{AC19F5B4-0ABD-4EE7-B709-5A11905E7DAE}"/>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6.</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DC30636D-8F58-40FA-8B9C-669200508663}"/>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Trực quan hóa dữ liệu (Visualization)</a:t>
              </a:r>
            </a:p>
          </p:txBody>
        </p:sp>
      </p:grpSp>
      <p:grpSp>
        <p:nvGrpSpPr>
          <p:cNvPr id="79" name="Group 78">
            <a:extLst>
              <a:ext uri="{FF2B5EF4-FFF2-40B4-BE49-F238E27FC236}">
                <a16:creationId xmlns:a16="http://schemas.microsoft.com/office/drawing/2014/main" id="{27C82F66-7232-460D-9F66-FF6982B4821E}"/>
              </a:ext>
            </a:extLst>
          </p:cNvPr>
          <p:cNvGrpSpPr/>
          <p:nvPr/>
        </p:nvGrpSpPr>
        <p:grpSpPr>
          <a:xfrm>
            <a:off x="5420949" y="4909421"/>
            <a:ext cx="5994828" cy="513762"/>
            <a:chOff x="4886798" y="876301"/>
            <a:chExt cx="5994828" cy="513762"/>
          </a:xfrm>
        </p:grpSpPr>
        <p:sp>
          <p:nvSpPr>
            <p:cNvPr id="80" name="Title Placeholder 7">
              <a:extLst>
                <a:ext uri="{FF2B5EF4-FFF2-40B4-BE49-F238E27FC236}">
                  <a16:creationId xmlns:a16="http://schemas.microsoft.com/office/drawing/2014/main" id="{9222DDC0-274A-40B1-9691-4DE0F6D8BCF3}"/>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7.</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0A1EF425-35A8-4AED-B69D-59A316C3C47A}"/>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Publish và chia sẻ</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2" name="Group 81">
            <a:extLst>
              <a:ext uri="{FF2B5EF4-FFF2-40B4-BE49-F238E27FC236}">
                <a16:creationId xmlns:a16="http://schemas.microsoft.com/office/drawing/2014/main" id="{68D05BFF-3EE8-4B70-B429-54B4EC08CF55}"/>
              </a:ext>
            </a:extLst>
          </p:cNvPr>
          <p:cNvGrpSpPr/>
          <p:nvPr/>
        </p:nvGrpSpPr>
        <p:grpSpPr>
          <a:xfrm>
            <a:off x="5420949" y="5539271"/>
            <a:ext cx="5994828" cy="513762"/>
            <a:chOff x="4886798" y="876301"/>
            <a:chExt cx="5994828" cy="513762"/>
          </a:xfrm>
        </p:grpSpPr>
        <p:sp>
          <p:nvSpPr>
            <p:cNvPr id="83" name="Title Placeholder 7">
              <a:extLst>
                <a:ext uri="{FF2B5EF4-FFF2-40B4-BE49-F238E27FC236}">
                  <a16:creationId xmlns:a16="http://schemas.microsoft.com/office/drawing/2014/main" id="{FF70F0F7-8428-4D6C-BDB0-031DA5285F68}"/>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8.</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A54A121E-7BFD-4EBB-8438-5D8CC4B7B454}"/>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Bài tập cuối khóa</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7925166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1154F-FB98-BFDB-C9F9-6E372D4178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C54313-993D-EF56-5FA3-93C6870FC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EDA1A5F3-4802-91C6-420E-32BFD1A6695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E78CBC6-65EE-B461-DFA8-0643CD174FDA}"/>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9F91A185-8D0D-3A59-2DFF-6FA0013164F0}"/>
              </a:ext>
            </a:extLst>
          </p:cNvPr>
          <p:cNvSpPr txBox="1"/>
          <p:nvPr/>
        </p:nvSpPr>
        <p:spPr>
          <a:xfrm>
            <a:off x="695322" y="888056"/>
            <a:ext cx="10391777" cy="923330"/>
          </a:xfrm>
          <a:prstGeom prst="rect">
            <a:avLst/>
          </a:prstGeom>
          <a:noFill/>
        </p:spPr>
        <p:txBody>
          <a:bodyPr wrap="square" rtlCol="0">
            <a:spAutoFit/>
          </a:bodyPr>
          <a:lstStyle/>
          <a:p>
            <a:r>
              <a:rPr lang="en-US" b="1"/>
              <a:t>Cách 2: </a:t>
            </a:r>
            <a:r>
              <a:rPr lang="en-US"/>
              <a:t>Tạo công thức tính toán (Measure) để sử dụng trong biểu đồ</a:t>
            </a:r>
          </a:p>
          <a:p>
            <a:r>
              <a:rPr lang="en-US"/>
              <a:t>Người dùng có thể tác động dễ dàng lên kết quả Measure bằng cách thay đổi ngữ cảnh lọc hoặc sử dụng các chiều dữ liệu để đưa ra thông tin mới</a:t>
            </a:r>
          </a:p>
        </p:txBody>
      </p:sp>
      <p:pic>
        <p:nvPicPr>
          <p:cNvPr id="14" name="Picture 13">
            <a:extLst>
              <a:ext uri="{FF2B5EF4-FFF2-40B4-BE49-F238E27FC236}">
                <a16:creationId xmlns:a16="http://schemas.microsoft.com/office/drawing/2014/main" id="{F05E0AAC-5997-1A6C-15C1-CAFD5FA20ED2}"/>
              </a:ext>
            </a:extLst>
          </p:cNvPr>
          <p:cNvPicPr>
            <a:picLocks noChangeAspect="1"/>
          </p:cNvPicPr>
          <p:nvPr/>
        </p:nvPicPr>
        <p:blipFill>
          <a:blip r:embed="rId3">
            <a:duotone>
              <a:prstClr val="black"/>
              <a:schemeClr val="accent4">
                <a:tint val="45000"/>
                <a:satMod val="400000"/>
              </a:schemeClr>
            </a:duotone>
          </a:blip>
          <a:stretch>
            <a:fillRect/>
          </a:stretch>
        </p:blipFill>
        <p:spPr>
          <a:xfrm>
            <a:off x="4881561" y="2104346"/>
            <a:ext cx="2428878" cy="975097"/>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CF3F1B75-2A7E-1041-2DE2-53B79F57697F}"/>
              </a:ext>
            </a:extLst>
          </p:cNvPr>
          <p:cNvPicPr>
            <a:picLocks noChangeAspect="1"/>
          </p:cNvPicPr>
          <p:nvPr/>
        </p:nvPicPr>
        <p:blipFill>
          <a:blip r:embed="rId4"/>
          <a:stretch>
            <a:fillRect/>
          </a:stretch>
        </p:blipFill>
        <p:spPr>
          <a:xfrm>
            <a:off x="695321" y="3499464"/>
            <a:ext cx="1800228" cy="918789"/>
          </a:xfrm>
          <a:prstGeom prst="rect">
            <a:avLst/>
          </a:prstGeom>
          <a:ln>
            <a:solidFill>
              <a:schemeClr val="bg1">
                <a:lumMod val="65000"/>
              </a:schemeClr>
            </a:solidFill>
          </a:ln>
        </p:spPr>
      </p:pic>
      <p:pic>
        <p:nvPicPr>
          <p:cNvPr id="21" name="Picture 20">
            <a:extLst>
              <a:ext uri="{FF2B5EF4-FFF2-40B4-BE49-F238E27FC236}">
                <a16:creationId xmlns:a16="http://schemas.microsoft.com/office/drawing/2014/main" id="{177FDFA2-D0CD-2F6A-73F5-17DAB9D23DFC}"/>
              </a:ext>
            </a:extLst>
          </p:cNvPr>
          <p:cNvPicPr>
            <a:picLocks noChangeAspect="1"/>
          </p:cNvPicPr>
          <p:nvPr/>
        </p:nvPicPr>
        <p:blipFill>
          <a:blip r:embed="rId5"/>
          <a:stretch>
            <a:fillRect/>
          </a:stretch>
        </p:blipFill>
        <p:spPr>
          <a:xfrm>
            <a:off x="695321" y="4781337"/>
            <a:ext cx="2655757" cy="918785"/>
          </a:xfrm>
          <a:prstGeom prst="rect">
            <a:avLst/>
          </a:prstGeom>
          <a:ln>
            <a:solidFill>
              <a:schemeClr val="bg1">
                <a:lumMod val="65000"/>
              </a:schemeClr>
            </a:solidFill>
          </a:ln>
        </p:spPr>
      </p:pic>
      <p:pic>
        <p:nvPicPr>
          <p:cNvPr id="23" name="Picture 22">
            <a:extLst>
              <a:ext uri="{FF2B5EF4-FFF2-40B4-BE49-F238E27FC236}">
                <a16:creationId xmlns:a16="http://schemas.microsoft.com/office/drawing/2014/main" id="{5A681290-0F83-50F9-639E-D50DE972414B}"/>
              </a:ext>
            </a:extLst>
          </p:cNvPr>
          <p:cNvPicPr>
            <a:picLocks noChangeAspect="1"/>
          </p:cNvPicPr>
          <p:nvPr/>
        </p:nvPicPr>
        <p:blipFill>
          <a:blip r:embed="rId6"/>
          <a:stretch>
            <a:fillRect/>
          </a:stretch>
        </p:blipFill>
        <p:spPr>
          <a:xfrm>
            <a:off x="5865014" y="3499464"/>
            <a:ext cx="3871915" cy="2042245"/>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1A6B591C-7CE3-8B3C-35C9-831B0065CEC1}"/>
              </a:ext>
            </a:extLst>
          </p:cNvPr>
          <p:cNvSpPr txBox="1"/>
          <p:nvPr/>
        </p:nvSpPr>
        <p:spPr>
          <a:xfrm>
            <a:off x="3493430" y="3661126"/>
            <a:ext cx="1908524" cy="584775"/>
          </a:xfrm>
          <a:prstGeom prst="rect">
            <a:avLst/>
          </a:prstGeom>
          <a:noFill/>
        </p:spPr>
        <p:txBody>
          <a:bodyPr wrap="square" rtlCol="0">
            <a:spAutoFit/>
          </a:bodyPr>
          <a:lstStyle/>
          <a:p>
            <a:r>
              <a:rPr lang="en-US" sz="1600"/>
              <a:t>Không có bất kỳ tác động nào</a:t>
            </a:r>
          </a:p>
        </p:txBody>
      </p:sp>
      <p:sp>
        <p:nvSpPr>
          <p:cNvPr id="25" name="TextBox 24">
            <a:extLst>
              <a:ext uri="{FF2B5EF4-FFF2-40B4-BE49-F238E27FC236}">
                <a16:creationId xmlns:a16="http://schemas.microsoft.com/office/drawing/2014/main" id="{9341CEC3-27E4-08B0-35BC-8A1271391B8D}"/>
              </a:ext>
            </a:extLst>
          </p:cNvPr>
          <p:cNvSpPr txBox="1"/>
          <p:nvPr/>
        </p:nvSpPr>
        <p:spPr>
          <a:xfrm>
            <a:off x="3493430" y="4917563"/>
            <a:ext cx="1908524" cy="584775"/>
          </a:xfrm>
          <a:prstGeom prst="rect">
            <a:avLst/>
          </a:prstGeom>
          <a:noFill/>
        </p:spPr>
        <p:txBody>
          <a:bodyPr wrap="square" rtlCol="0">
            <a:spAutoFit/>
          </a:bodyPr>
          <a:lstStyle/>
          <a:p>
            <a:r>
              <a:rPr lang="en-US" sz="1600"/>
              <a:t>Tác động bằng bộ lọc (Filter)</a:t>
            </a:r>
          </a:p>
        </p:txBody>
      </p:sp>
      <p:sp>
        <p:nvSpPr>
          <p:cNvPr id="26" name="TextBox 25">
            <a:extLst>
              <a:ext uri="{FF2B5EF4-FFF2-40B4-BE49-F238E27FC236}">
                <a16:creationId xmlns:a16="http://schemas.microsoft.com/office/drawing/2014/main" id="{DA4DAB8D-C9D8-9B16-CA5D-883F0BF560AE}"/>
              </a:ext>
            </a:extLst>
          </p:cNvPr>
          <p:cNvSpPr txBox="1"/>
          <p:nvPr/>
        </p:nvSpPr>
        <p:spPr>
          <a:xfrm>
            <a:off x="9736929" y="4139856"/>
            <a:ext cx="2162213" cy="830997"/>
          </a:xfrm>
          <a:prstGeom prst="rect">
            <a:avLst/>
          </a:prstGeom>
          <a:noFill/>
        </p:spPr>
        <p:txBody>
          <a:bodyPr wrap="square" rtlCol="0">
            <a:spAutoFit/>
          </a:bodyPr>
          <a:lstStyle/>
          <a:p>
            <a:r>
              <a:rPr lang="en-US" sz="1600"/>
              <a:t>Xem kết quả của measure theo một chiều dữ liệu nhất định</a:t>
            </a:r>
          </a:p>
        </p:txBody>
      </p:sp>
      <p:sp>
        <p:nvSpPr>
          <p:cNvPr id="3" name="Trapezoid 2">
            <a:extLst>
              <a:ext uri="{FF2B5EF4-FFF2-40B4-BE49-F238E27FC236}">
                <a16:creationId xmlns:a16="http://schemas.microsoft.com/office/drawing/2014/main" id="{35F23889-63FA-D42A-E0E9-5D9D080F791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4E0A73-D026-4E6F-A846-CF40A43037F5}"/>
              </a:ext>
            </a:extLst>
          </p:cNvPr>
          <p:cNvSpPr/>
          <p:nvPr/>
        </p:nvSpPr>
        <p:spPr>
          <a:xfrm>
            <a:off x="2581836"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BEAA13-B76F-4039-B884-55C1261FCF13}"/>
              </a:ext>
            </a:extLst>
          </p:cNvPr>
          <p:cNvSpPr/>
          <p:nvPr/>
        </p:nvSpPr>
        <p:spPr>
          <a:xfrm>
            <a:off x="9294450"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6E16039-574D-4613-B4C3-98F2C3762905}"/>
              </a:ext>
            </a:extLst>
          </p:cNvPr>
          <p:cNvCxnSpPr>
            <a:stCxn id="14" idx="1"/>
            <a:endCxn id="10" idx="7"/>
          </p:cNvCxnSpPr>
          <p:nvPr/>
        </p:nvCxnSpPr>
        <p:spPr>
          <a:xfrm flipH="1">
            <a:off x="2727221" y="2591895"/>
            <a:ext cx="2154340"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0EFBB54-7066-4462-965C-1E57F21E1D49}"/>
              </a:ext>
            </a:extLst>
          </p:cNvPr>
          <p:cNvCxnSpPr>
            <a:stCxn id="14" idx="3"/>
            <a:endCxn id="20" idx="1"/>
          </p:cNvCxnSpPr>
          <p:nvPr/>
        </p:nvCxnSpPr>
        <p:spPr>
          <a:xfrm>
            <a:off x="7310439" y="2591895"/>
            <a:ext cx="2008955"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544854E-8F0B-49C6-BD8A-E40BB6892C30}"/>
              </a:ext>
            </a:extLst>
          </p:cNvPr>
          <p:cNvSpPr txBox="1"/>
          <p:nvPr/>
        </p:nvSpPr>
        <p:spPr>
          <a:xfrm>
            <a:off x="4976952" y="1807617"/>
            <a:ext cx="2168701" cy="307777"/>
          </a:xfrm>
          <a:prstGeom prst="rect">
            <a:avLst/>
          </a:prstGeom>
          <a:noFill/>
        </p:spPr>
        <p:txBody>
          <a:bodyPr wrap="square" rtlCol="0">
            <a:spAutoFit/>
          </a:bodyPr>
          <a:lstStyle/>
          <a:p>
            <a:pPr algn="ctr"/>
            <a:r>
              <a:rPr lang="en-US" sz="1400" i="1"/>
              <a:t>Từ cùng một measure</a:t>
            </a:r>
          </a:p>
        </p:txBody>
      </p:sp>
    </p:spTree>
    <p:extLst>
      <p:ext uri="{BB962C8B-B14F-4D97-AF65-F5344CB8AC3E}">
        <p14:creationId xmlns:p14="http://schemas.microsoft.com/office/powerpoint/2010/main" val="406070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5905-BF7A-9EBC-B681-24C12A64B5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DEBC83C-A341-5D8E-7868-8164735E4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C6DDEEA-2320-6676-7B03-D3CBA0ABE7A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ABEF45D-C926-AEFF-A29F-4417636D4D3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EB2AC20C-1035-1963-588C-448B1D17E6DC}"/>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DAX để tạo các cột mới và measure mới như sau</a:t>
            </a:r>
          </a:p>
        </p:txBody>
      </p:sp>
      <p:sp>
        <p:nvSpPr>
          <p:cNvPr id="4" name="TextBox 3">
            <a:extLst>
              <a:ext uri="{FF2B5EF4-FFF2-40B4-BE49-F238E27FC236}">
                <a16:creationId xmlns:a16="http://schemas.microsoft.com/office/drawing/2014/main" id="{79F4D510-8D6B-5185-3A38-A8F47300EC70}"/>
              </a:ext>
            </a:extLst>
          </p:cNvPr>
          <p:cNvSpPr txBox="1"/>
          <p:nvPr/>
        </p:nvSpPr>
        <p:spPr>
          <a:xfrm>
            <a:off x="695322" y="1584247"/>
            <a:ext cx="4724403" cy="2215991"/>
          </a:xfrm>
          <a:prstGeom prst="rect">
            <a:avLst/>
          </a:prstGeom>
          <a:noFill/>
        </p:spPr>
        <p:txBody>
          <a:bodyPr wrap="square" rtlCol="0">
            <a:spAutoFit/>
          </a:bodyPr>
          <a:lstStyle/>
          <a:p>
            <a:r>
              <a:rPr lang="en-US" b="1"/>
              <a:t>Tạo cột mới</a:t>
            </a:r>
            <a:endParaRPr lang="en-US"/>
          </a:p>
          <a:p>
            <a:r>
              <a:rPr lang="en-US"/>
              <a:t>Trong bảng fact_sales tạo cột doanh thu mỗi đơn hàng. Đặt tên cột mới là “doanh_thu”</a:t>
            </a:r>
          </a:p>
          <a:p>
            <a:endParaRPr lang="en-US"/>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Fact_Sales[so_luong] * Fact_Sales[gia_ban]</a:t>
            </a:r>
          </a:p>
          <a:p>
            <a:endParaRPr lang="en-US"/>
          </a:p>
        </p:txBody>
      </p:sp>
      <p:sp>
        <p:nvSpPr>
          <p:cNvPr id="7" name="TextBox 6">
            <a:extLst>
              <a:ext uri="{FF2B5EF4-FFF2-40B4-BE49-F238E27FC236}">
                <a16:creationId xmlns:a16="http://schemas.microsoft.com/office/drawing/2014/main" id="{88629E04-C416-9B94-9DEF-0815933C20B7}"/>
              </a:ext>
            </a:extLst>
          </p:cNvPr>
          <p:cNvSpPr txBox="1"/>
          <p:nvPr/>
        </p:nvSpPr>
        <p:spPr>
          <a:xfrm>
            <a:off x="5800722" y="1584247"/>
            <a:ext cx="5391153" cy="4801314"/>
          </a:xfrm>
          <a:prstGeom prst="rect">
            <a:avLst/>
          </a:prstGeom>
          <a:noFill/>
        </p:spPr>
        <p:txBody>
          <a:bodyPr wrap="square" rtlCol="0">
            <a:spAutoFit/>
          </a:bodyPr>
          <a:lstStyle/>
          <a:p>
            <a:r>
              <a:rPr lang="en-US" b="1"/>
              <a:t>Tạo công thức tính toán mới</a:t>
            </a:r>
            <a:endParaRPr lang="en-US"/>
          </a:p>
          <a:p>
            <a:r>
              <a:rPr lang="en-US"/>
              <a:t>- Từ cột “doanh_thu” mới tạo, tạo measure tính tổng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SUM(Fact_Sales[doanh_thu])</a:t>
            </a:r>
          </a:p>
          <a:p>
            <a:endParaRPr lang="en-US"/>
          </a:p>
          <a:p>
            <a:r>
              <a:rPr lang="en-US"/>
              <a:t>- Sử dụng bảng Fact_Target để tính tổng chỉ tiêu về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tong_target_doanhthu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SUM(Fact_Target[target_doanhthu])</a:t>
            </a:r>
          </a:p>
          <a:p>
            <a:endParaRPr lang="en-US"/>
          </a:p>
          <a:p>
            <a:r>
              <a:rPr lang="en-US"/>
              <a:t>- Sử dụng 2 measure vừa tạo tính % hoàn thành chỉ tiêu doanh 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%HT_doanh_thu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DIVIDE(</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[tong_doanh_thu]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,[tong_target_doanhthu]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9" name="TextBox 8">
            <a:extLst>
              <a:ext uri="{FF2B5EF4-FFF2-40B4-BE49-F238E27FC236}">
                <a16:creationId xmlns:a16="http://schemas.microsoft.com/office/drawing/2014/main" id="{118D7010-4558-3791-0610-AFFD3BDE141F}"/>
              </a:ext>
            </a:extLst>
          </p:cNvPr>
          <p:cNvSpPr txBox="1"/>
          <p:nvPr/>
        </p:nvSpPr>
        <p:spPr>
          <a:xfrm>
            <a:off x="695322" y="5925467"/>
            <a:ext cx="4124328" cy="369332"/>
          </a:xfrm>
          <a:prstGeom prst="rect">
            <a:avLst/>
          </a:prstGeom>
          <a:noFill/>
        </p:spPr>
        <p:txBody>
          <a:bodyPr wrap="square" rtlCol="0">
            <a:spAutoFit/>
          </a:bodyPr>
          <a:lstStyle/>
          <a:p>
            <a:r>
              <a:rPr lang="en-US" i="1"/>
              <a:t>(Thực hành với DAX còn tiếp ở slide sau)</a:t>
            </a:r>
          </a:p>
        </p:txBody>
      </p:sp>
      <p:sp>
        <p:nvSpPr>
          <p:cNvPr id="3" name="Trapezoid 2">
            <a:extLst>
              <a:ext uri="{FF2B5EF4-FFF2-40B4-BE49-F238E27FC236}">
                <a16:creationId xmlns:a16="http://schemas.microsoft.com/office/drawing/2014/main" id="{7E0FB1DC-7A01-8748-4300-C6CA186616FB}"/>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77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E2AD-9303-59F0-B9C6-3E741166D5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D0D8941-9DE3-CA84-77C7-050B95082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A49BEEFE-23DA-4BA3-CF66-699D1550D8A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5F810C3-DBC7-5FF3-3C91-5A6FA62FA8E9}"/>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87EA942-17D3-5E7C-9233-4713852FC386}"/>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sp>
        <p:nvSpPr>
          <p:cNvPr id="13" name="TextBox 12">
            <a:extLst>
              <a:ext uri="{FF2B5EF4-FFF2-40B4-BE49-F238E27FC236}">
                <a16:creationId xmlns:a16="http://schemas.microsoft.com/office/drawing/2014/main" id="{C627BB6D-757E-F375-877A-809F3551DD05}"/>
              </a:ext>
            </a:extLst>
          </p:cNvPr>
          <p:cNvSpPr txBox="1"/>
          <p:nvPr/>
        </p:nvSpPr>
        <p:spPr>
          <a:xfrm>
            <a:off x="3910697" y="1648628"/>
            <a:ext cx="2793686" cy="646331"/>
          </a:xfrm>
          <a:prstGeom prst="rect">
            <a:avLst/>
          </a:prstGeom>
          <a:noFill/>
        </p:spPr>
        <p:txBody>
          <a:bodyPr wrap="square" rtlCol="0">
            <a:spAutoFit/>
          </a:bodyPr>
          <a:lstStyle/>
          <a:p>
            <a:r>
              <a:rPr lang="en-US"/>
              <a:t>Bước 1: Sử dụng biểu đồ Matrix</a:t>
            </a:r>
          </a:p>
        </p:txBody>
      </p:sp>
      <p:pic>
        <p:nvPicPr>
          <p:cNvPr id="15" name="Picture 14">
            <a:extLst>
              <a:ext uri="{FF2B5EF4-FFF2-40B4-BE49-F238E27FC236}">
                <a16:creationId xmlns:a16="http://schemas.microsoft.com/office/drawing/2014/main" id="{69C36F38-49AB-029B-5B81-913FE859EE1E}"/>
              </a:ext>
            </a:extLst>
          </p:cNvPr>
          <p:cNvPicPr>
            <a:picLocks noChangeAspect="1"/>
          </p:cNvPicPr>
          <p:nvPr/>
        </p:nvPicPr>
        <p:blipFill>
          <a:blip r:embed="rId3"/>
          <a:stretch>
            <a:fillRect/>
          </a:stretch>
        </p:blipFill>
        <p:spPr>
          <a:xfrm>
            <a:off x="7062621" y="1597631"/>
            <a:ext cx="3661624" cy="4435557"/>
          </a:xfrm>
          <a:prstGeom prst="rect">
            <a:avLst/>
          </a:prstGeom>
        </p:spPr>
      </p:pic>
      <p:sp>
        <p:nvSpPr>
          <p:cNvPr id="16" name="TextBox 15">
            <a:extLst>
              <a:ext uri="{FF2B5EF4-FFF2-40B4-BE49-F238E27FC236}">
                <a16:creationId xmlns:a16="http://schemas.microsoft.com/office/drawing/2014/main" id="{3670EFC4-22B2-E068-24FE-6DE352A5DEC6}"/>
              </a:ext>
            </a:extLst>
          </p:cNvPr>
          <p:cNvSpPr txBox="1"/>
          <p:nvPr/>
        </p:nvSpPr>
        <p:spPr>
          <a:xfrm>
            <a:off x="3910697" y="2990239"/>
            <a:ext cx="2793686" cy="1200329"/>
          </a:xfrm>
          <a:prstGeom prst="rect">
            <a:avLst/>
          </a:prstGeom>
          <a:noFill/>
        </p:spPr>
        <p:txBody>
          <a:bodyPr wrap="square" rtlCol="0">
            <a:spAutoFit/>
          </a:bodyPr>
          <a:lstStyle/>
          <a:p>
            <a:r>
              <a:rPr lang="en-US"/>
              <a:t>Bước 2: Kéo chiều dữ liệu “year_month” vào </a:t>
            </a:r>
            <a:r>
              <a:rPr lang="en-US" b="1"/>
              <a:t>Rows</a:t>
            </a:r>
          </a:p>
          <a:p>
            <a:r>
              <a:rPr lang="en-US"/>
              <a:t>và các measure tính toán vào </a:t>
            </a:r>
            <a:r>
              <a:rPr lang="en-US" b="1"/>
              <a:t>Values</a:t>
            </a:r>
          </a:p>
        </p:txBody>
      </p:sp>
      <p:pic>
        <p:nvPicPr>
          <p:cNvPr id="18" name="Picture 17">
            <a:extLst>
              <a:ext uri="{FF2B5EF4-FFF2-40B4-BE49-F238E27FC236}">
                <a16:creationId xmlns:a16="http://schemas.microsoft.com/office/drawing/2014/main" id="{7D272436-FE4C-611C-54F5-67FCC1322858}"/>
              </a:ext>
            </a:extLst>
          </p:cNvPr>
          <p:cNvPicPr>
            <a:picLocks noChangeAspect="1"/>
          </p:cNvPicPr>
          <p:nvPr/>
        </p:nvPicPr>
        <p:blipFill>
          <a:blip r:embed="rId4"/>
          <a:stretch>
            <a:fillRect/>
          </a:stretch>
        </p:blipFill>
        <p:spPr>
          <a:xfrm>
            <a:off x="806777" y="1597631"/>
            <a:ext cx="1724025" cy="3114675"/>
          </a:xfrm>
          <a:prstGeom prst="rect">
            <a:avLst/>
          </a:prstGeom>
        </p:spPr>
      </p:pic>
      <p:sp>
        <p:nvSpPr>
          <p:cNvPr id="19" name="Rectangle 18">
            <a:extLst>
              <a:ext uri="{FF2B5EF4-FFF2-40B4-BE49-F238E27FC236}">
                <a16:creationId xmlns:a16="http://schemas.microsoft.com/office/drawing/2014/main" id="{4887D4BC-BFB3-85A5-D974-19F5419F5E09}"/>
              </a:ext>
            </a:extLst>
          </p:cNvPr>
          <p:cNvSpPr/>
          <p:nvPr/>
        </p:nvSpPr>
        <p:spPr>
          <a:xfrm>
            <a:off x="1934191" y="3701862"/>
            <a:ext cx="275609" cy="25270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58AA3D2-392C-3898-B750-14635CE604DE}"/>
              </a:ext>
            </a:extLst>
          </p:cNvPr>
          <p:cNvCxnSpPr>
            <a:cxnSpLocks/>
            <a:stCxn id="13" idx="1"/>
            <a:endCxn id="19" idx="3"/>
          </p:cNvCxnSpPr>
          <p:nvPr/>
        </p:nvCxnSpPr>
        <p:spPr>
          <a:xfrm rot="10800000" flipV="1">
            <a:off x="2209801" y="1971794"/>
            <a:ext cx="1700897" cy="1856422"/>
          </a:xfrm>
          <a:prstGeom prst="bentConnector3">
            <a:avLst>
              <a:gd name="adj1" fmla="val 50000"/>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D4DC274-71C6-8F50-AA81-C4E3C1BE2E71}"/>
              </a:ext>
            </a:extLst>
          </p:cNvPr>
          <p:cNvSpPr txBox="1"/>
          <p:nvPr/>
        </p:nvSpPr>
        <p:spPr>
          <a:xfrm>
            <a:off x="695322" y="5925467"/>
            <a:ext cx="3724157" cy="369332"/>
          </a:xfrm>
          <a:prstGeom prst="rect">
            <a:avLst/>
          </a:prstGeom>
          <a:noFill/>
        </p:spPr>
        <p:txBody>
          <a:bodyPr wrap="square" rtlCol="0">
            <a:spAutoFit/>
          </a:bodyPr>
          <a:lstStyle/>
          <a:p>
            <a:r>
              <a:rPr lang="en-US" i="1"/>
              <a:t>(Kết quả cần đạt được ở slide sau)</a:t>
            </a:r>
          </a:p>
        </p:txBody>
      </p:sp>
      <p:sp>
        <p:nvSpPr>
          <p:cNvPr id="25" name="Rectangle 24">
            <a:extLst>
              <a:ext uri="{FF2B5EF4-FFF2-40B4-BE49-F238E27FC236}">
                <a16:creationId xmlns:a16="http://schemas.microsoft.com/office/drawing/2014/main" id="{ACEA3924-F40B-577E-0895-7479B5F361AF}"/>
              </a:ext>
            </a:extLst>
          </p:cNvPr>
          <p:cNvSpPr/>
          <p:nvPr/>
        </p:nvSpPr>
        <p:spPr>
          <a:xfrm>
            <a:off x="8893433" y="1971794"/>
            <a:ext cx="1640156" cy="83808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3539F5-F2BF-1062-D36F-41E939BF680A}"/>
              </a:ext>
            </a:extLst>
          </p:cNvPr>
          <p:cNvSpPr/>
          <p:nvPr/>
        </p:nvSpPr>
        <p:spPr>
          <a:xfrm>
            <a:off x="8893433" y="3348034"/>
            <a:ext cx="1640156" cy="22860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8E16AD0-91F8-8A7F-FC19-233BA08E28FD}"/>
              </a:ext>
            </a:extLst>
          </p:cNvPr>
          <p:cNvCxnSpPr>
            <a:cxnSpLocks/>
            <a:stCxn id="25" idx="1"/>
          </p:cNvCxnSpPr>
          <p:nvPr/>
        </p:nvCxnSpPr>
        <p:spPr>
          <a:xfrm flipH="1">
            <a:off x="8224838" y="2390835"/>
            <a:ext cx="668595" cy="28695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137D0AD-1E92-72B9-840C-AE8A0F2E0D67}"/>
              </a:ext>
            </a:extLst>
          </p:cNvPr>
          <p:cNvCxnSpPr>
            <a:cxnSpLocks/>
          </p:cNvCxnSpPr>
          <p:nvPr/>
        </p:nvCxnSpPr>
        <p:spPr>
          <a:xfrm flipH="1">
            <a:off x="8086725" y="3535680"/>
            <a:ext cx="806708" cy="579112"/>
          </a:xfrm>
          <a:prstGeom prst="straightConnector1">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cxnSp>
      <p:sp>
        <p:nvSpPr>
          <p:cNvPr id="3" name="Trapezoid 2">
            <a:extLst>
              <a:ext uri="{FF2B5EF4-FFF2-40B4-BE49-F238E27FC236}">
                <a16:creationId xmlns:a16="http://schemas.microsoft.com/office/drawing/2014/main" id="{582B8685-7B0F-86CF-4FDB-1B0374BAD69D}"/>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05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6758-903E-C5D1-B5DB-58976490FB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FAD6A9E-AABA-EE0B-FDF1-AB76A0C97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5A0DF323-C6F2-2D55-BF06-FEBC5752722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C3519EF-FD52-9B12-7521-C5D11922A7F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A825170E-92B1-FF88-D0D8-646DE637498A}"/>
              </a:ext>
            </a:extLst>
          </p:cNvPr>
          <p:cNvSpPr txBox="1"/>
          <p:nvPr/>
        </p:nvSpPr>
        <p:spPr>
          <a:xfrm>
            <a:off x="704848" y="876865"/>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pic>
        <p:nvPicPr>
          <p:cNvPr id="9" name="Picture 8">
            <a:extLst>
              <a:ext uri="{FF2B5EF4-FFF2-40B4-BE49-F238E27FC236}">
                <a16:creationId xmlns:a16="http://schemas.microsoft.com/office/drawing/2014/main" id="{BDE30416-E878-F083-7090-F910F3FB1F7A}"/>
              </a:ext>
            </a:extLst>
          </p:cNvPr>
          <p:cNvPicPr>
            <a:picLocks noChangeAspect="1"/>
          </p:cNvPicPr>
          <p:nvPr/>
        </p:nvPicPr>
        <p:blipFill>
          <a:blip r:embed="rId3"/>
          <a:stretch>
            <a:fillRect/>
          </a:stretch>
        </p:blipFill>
        <p:spPr>
          <a:xfrm>
            <a:off x="3886099" y="1962687"/>
            <a:ext cx="4772691" cy="2562583"/>
          </a:xfrm>
          <a:prstGeom prst="rect">
            <a:avLst/>
          </a:prstGeom>
        </p:spPr>
      </p:pic>
      <p:sp>
        <p:nvSpPr>
          <p:cNvPr id="3" name="TextBox 2">
            <a:extLst>
              <a:ext uri="{FF2B5EF4-FFF2-40B4-BE49-F238E27FC236}">
                <a16:creationId xmlns:a16="http://schemas.microsoft.com/office/drawing/2014/main" id="{1E0A81B4-77DA-73E4-4B33-184BA4AAA6D1}"/>
              </a:ext>
            </a:extLst>
          </p:cNvPr>
          <p:cNvSpPr txBox="1"/>
          <p:nvPr/>
        </p:nvSpPr>
        <p:spPr>
          <a:xfrm>
            <a:off x="4875601" y="1593355"/>
            <a:ext cx="2793686" cy="369332"/>
          </a:xfrm>
          <a:prstGeom prst="rect">
            <a:avLst/>
          </a:prstGeom>
          <a:noFill/>
        </p:spPr>
        <p:txBody>
          <a:bodyPr wrap="square" rtlCol="0">
            <a:spAutoFit/>
          </a:bodyPr>
          <a:lstStyle/>
          <a:p>
            <a:pPr algn="ctr"/>
            <a:r>
              <a:rPr lang="en-US" i="1"/>
              <a:t>Kết quả</a:t>
            </a:r>
          </a:p>
        </p:txBody>
      </p:sp>
      <p:sp>
        <p:nvSpPr>
          <p:cNvPr id="4" name="Trapezoid 3">
            <a:extLst>
              <a:ext uri="{FF2B5EF4-FFF2-40B4-BE49-F238E27FC236}">
                <a16:creationId xmlns:a16="http://schemas.microsoft.com/office/drawing/2014/main" id="{FD114D1D-562F-9672-44CF-F9C3BEFFDA1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59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Trực quan hóa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3404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037C-42E7-4941-3226-C0C9BCEAA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888D92D-5D9E-9A23-1937-4802E67BB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9D6F18CE-561C-9523-7C24-BB221E6F556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17F73EC-9E82-85FC-8915-555BDCA3BA6D}"/>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pic>
        <p:nvPicPr>
          <p:cNvPr id="7" name="Picture 6">
            <a:extLst>
              <a:ext uri="{FF2B5EF4-FFF2-40B4-BE49-F238E27FC236}">
                <a16:creationId xmlns:a16="http://schemas.microsoft.com/office/drawing/2014/main" id="{AA0E73DB-1D92-CECB-7880-1B213DF06FF2}"/>
              </a:ext>
            </a:extLst>
          </p:cNvPr>
          <p:cNvPicPr>
            <a:picLocks noChangeAspect="1"/>
          </p:cNvPicPr>
          <p:nvPr/>
        </p:nvPicPr>
        <p:blipFill>
          <a:blip r:embed="rId3"/>
          <a:stretch>
            <a:fillRect/>
          </a:stretch>
        </p:blipFill>
        <p:spPr>
          <a:xfrm>
            <a:off x="600075" y="1027123"/>
            <a:ext cx="4010027" cy="2228697"/>
          </a:xfrm>
          <a:prstGeom prst="rect">
            <a:avLst/>
          </a:prstGeom>
        </p:spPr>
      </p:pic>
      <p:sp>
        <p:nvSpPr>
          <p:cNvPr id="10" name="TextBox 9">
            <a:extLst>
              <a:ext uri="{FF2B5EF4-FFF2-40B4-BE49-F238E27FC236}">
                <a16:creationId xmlns:a16="http://schemas.microsoft.com/office/drawing/2014/main" id="{FD4E8077-D8F4-168B-484B-0E431F30A5A4}"/>
              </a:ext>
            </a:extLst>
          </p:cNvPr>
          <p:cNvSpPr txBox="1"/>
          <p:nvPr/>
        </p:nvSpPr>
        <p:spPr>
          <a:xfrm>
            <a:off x="6515098" y="1074765"/>
            <a:ext cx="4552952" cy="523220"/>
          </a:xfrm>
          <a:prstGeom prst="rect">
            <a:avLst/>
          </a:prstGeom>
          <a:noFill/>
        </p:spPr>
        <p:txBody>
          <a:bodyPr wrap="square" rtlCol="0">
            <a:spAutoFit/>
          </a:bodyPr>
          <a:lstStyle/>
          <a:p>
            <a:r>
              <a:rPr lang="en-US" sz="1400" b="1"/>
              <a:t>Biểu đồ cột (bar chart)</a:t>
            </a:r>
          </a:p>
          <a:p>
            <a:r>
              <a:rPr lang="en-US" sz="1400"/>
              <a:t>So sánh các đơn vị trong 1 chiều dữ liệu</a:t>
            </a:r>
          </a:p>
        </p:txBody>
      </p:sp>
      <p:pic>
        <p:nvPicPr>
          <p:cNvPr id="13" name="Picture 12">
            <a:extLst>
              <a:ext uri="{FF2B5EF4-FFF2-40B4-BE49-F238E27FC236}">
                <a16:creationId xmlns:a16="http://schemas.microsoft.com/office/drawing/2014/main" id="{49D2E024-E632-96D0-A618-F3B71574E432}"/>
              </a:ext>
            </a:extLst>
          </p:cNvPr>
          <p:cNvPicPr>
            <a:picLocks noChangeAspect="1"/>
          </p:cNvPicPr>
          <p:nvPr/>
        </p:nvPicPr>
        <p:blipFill>
          <a:blip r:embed="rId4"/>
          <a:stretch>
            <a:fillRect/>
          </a:stretch>
        </p:blipFill>
        <p:spPr>
          <a:xfrm>
            <a:off x="579473" y="3460521"/>
            <a:ext cx="3989425" cy="2225339"/>
          </a:xfrm>
          <a:prstGeom prst="rect">
            <a:avLst/>
          </a:prstGeom>
        </p:spPr>
      </p:pic>
      <p:sp>
        <p:nvSpPr>
          <p:cNvPr id="14" name="TextBox 13">
            <a:extLst>
              <a:ext uri="{FF2B5EF4-FFF2-40B4-BE49-F238E27FC236}">
                <a16:creationId xmlns:a16="http://schemas.microsoft.com/office/drawing/2014/main" id="{C42959B4-EB01-A47A-1B45-7EF04DEB933B}"/>
              </a:ext>
            </a:extLst>
          </p:cNvPr>
          <p:cNvSpPr txBox="1"/>
          <p:nvPr/>
        </p:nvSpPr>
        <p:spPr>
          <a:xfrm>
            <a:off x="6515098" y="3460521"/>
            <a:ext cx="3748095" cy="523220"/>
          </a:xfrm>
          <a:prstGeom prst="rect">
            <a:avLst/>
          </a:prstGeom>
          <a:noFill/>
        </p:spPr>
        <p:txBody>
          <a:bodyPr wrap="square" rtlCol="0">
            <a:spAutoFit/>
          </a:bodyPr>
          <a:lstStyle/>
          <a:p>
            <a:r>
              <a:rPr lang="en-US" sz="1400" b="1"/>
              <a:t>Biểu đồ hình quạt (pie chart, donut chart)</a:t>
            </a:r>
          </a:p>
          <a:p>
            <a:r>
              <a:rPr lang="en-US" sz="1400"/>
              <a:t>So sánh tỷ trọng</a:t>
            </a:r>
          </a:p>
        </p:txBody>
      </p:sp>
      <p:pic>
        <p:nvPicPr>
          <p:cNvPr id="16" name="Picture 15">
            <a:extLst>
              <a:ext uri="{FF2B5EF4-FFF2-40B4-BE49-F238E27FC236}">
                <a16:creationId xmlns:a16="http://schemas.microsoft.com/office/drawing/2014/main" id="{7274DC3D-3B2E-D016-6178-CCB36DE43748}"/>
              </a:ext>
            </a:extLst>
          </p:cNvPr>
          <p:cNvPicPr>
            <a:picLocks noChangeAspect="1"/>
          </p:cNvPicPr>
          <p:nvPr/>
        </p:nvPicPr>
        <p:blipFill>
          <a:blip r:embed="rId5"/>
          <a:stretch>
            <a:fillRect/>
          </a:stretch>
        </p:blipFill>
        <p:spPr>
          <a:xfrm>
            <a:off x="4631399" y="1114086"/>
            <a:ext cx="1530395" cy="1865936"/>
          </a:xfrm>
          <a:prstGeom prst="rect">
            <a:avLst/>
          </a:prstGeom>
        </p:spPr>
      </p:pic>
      <p:sp>
        <p:nvSpPr>
          <p:cNvPr id="17" name="Rectangle 16">
            <a:extLst>
              <a:ext uri="{FF2B5EF4-FFF2-40B4-BE49-F238E27FC236}">
                <a16:creationId xmlns:a16="http://schemas.microsoft.com/office/drawing/2014/main" id="{0AA27A5E-3F53-1DA4-BCDC-E70A93ED30E2}"/>
              </a:ext>
            </a:extLst>
          </p:cNvPr>
          <p:cNvSpPr/>
          <p:nvPr/>
        </p:nvSpPr>
        <p:spPr>
          <a:xfrm>
            <a:off x="4642335" y="1110143"/>
            <a:ext cx="1519460" cy="30777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802D8E0-45B1-1AAB-D899-FD27B02A7325}"/>
              </a:ext>
            </a:extLst>
          </p:cNvPr>
          <p:cNvGrpSpPr/>
          <p:nvPr/>
        </p:nvGrpSpPr>
        <p:grpSpPr>
          <a:xfrm>
            <a:off x="4642335" y="3530656"/>
            <a:ext cx="1530395" cy="1865936"/>
            <a:chOff x="4642335" y="3797356"/>
            <a:chExt cx="1530395" cy="1865936"/>
          </a:xfrm>
        </p:grpSpPr>
        <p:pic>
          <p:nvPicPr>
            <p:cNvPr id="18" name="Picture 17">
              <a:extLst>
                <a:ext uri="{FF2B5EF4-FFF2-40B4-BE49-F238E27FC236}">
                  <a16:creationId xmlns:a16="http://schemas.microsoft.com/office/drawing/2014/main" id="{C321D90E-33CC-0AB8-958C-6CC081DBB7E1}"/>
                </a:ext>
              </a:extLst>
            </p:cNvPr>
            <p:cNvPicPr>
              <a:picLocks noChangeAspect="1"/>
            </p:cNvPicPr>
            <p:nvPr/>
          </p:nvPicPr>
          <p:blipFill>
            <a:blip r:embed="rId5"/>
            <a:stretch>
              <a:fillRect/>
            </a:stretch>
          </p:blipFill>
          <p:spPr>
            <a:xfrm>
              <a:off x="4642335" y="3797356"/>
              <a:ext cx="1530395" cy="1865936"/>
            </a:xfrm>
            <a:prstGeom prst="rect">
              <a:avLst/>
            </a:prstGeom>
          </p:spPr>
        </p:pic>
        <p:sp>
          <p:nvSpPr>
            <p:cNvPr id="19" name="Rectangle 18">
              <a:extLst>
                <a:ext uri="{FF2B5EF4-FFF2-40B4-BE49-F238E27FC236}">
                  <a16:creationId xmlns:a16="http://schemas.microsoft.com/office/drawing/2014/main" id="{57E48DB3-5AEE-7CE0-9F3A-D39E68AF195F}"/>
                </a:ext>
              </a:extLst>
            </p:cNvPr>
            <p:cNvSpPr/>
            <p:nvPr/>
          </p:nvSpPr>
          <p:spPr>
            <a:xfrm>
              <a:off x="5619332" y="4284708"/>
              <a:ext cx="553398" cy="26623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rapezoid 26">
            <a:extLst>
              <a:ext uri="{FF2B5EF4-FFF2-40B4-BE49-F238E27FC236}">
                <a16:creationId xmlns:a16="http://schemas.microsoft.com/office/drawing/2014/main" id="{F4090875-94CE-33E1-6574-22747023E634}"/>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30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2E3-27DD-9E38-39D8-E7F1410AE7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DDBA4-FD55-4D2E-C0E5-DD1887593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D43E97E5-1EF3-4043-3F3F-8CA1B0E0795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C3DC714-449F-3505-1C5E-D5DB0950039E}"/>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201F4554-618E-1AEF-B51F-6D64BD23E0EC}"/>
              </a:ext>
            </a:extLst>
          </p:cNvPr>
          <p:cNvSpPr txBox="1"/>
          <p:nvPr/>
        </p:nvSpPr>
        <p:spPr>
          <a:xfrm>
            <a:off x="6515100" y="1037959"/>
            <a:ext cx="3748095" cy="523220"/>
          </a:xfrm>
          <a:prstGeom prst="rect">
            <a:avLst/>
          </a:prstGeom>
          <a:noFill/>
        </p:spPr>
        <p:txBody>
          <a:bodyPr wrap="square" rtlCol="0">
            <a:spAutoFit/>
          </a:bodyPr>
          <a:lstStyle/>
          <a:p>
            <a:r>
              <a:rPr lang="en-US" sz="1400" b="1"/>
              <a:t>Biểu đồ đường (line chart)</a:t>
            </a:r>
          </a:p>
          <a:p>
            <a:r>
              <a:rPr lang="en-US" sz="1400"/>
              <a:t>Theo dõi biến thiên theo thời gian</a:t>
            </a:r>
          </a:p>
        </p:txBody>
      </p:sp>
      <p:pic>
        <p:nvPicPr>
          <p:cNvPr id="22" name="Picture 21">
            <a:extLst>
              <a:ext uri="{FF2B5EF4-FFF2-40B4-BE49-F238E27FC236}">
                <a16:creationId xmlns:a16="http://schemas.microsoft.com/office/drawing/2014/main" id="{BC610CB1-E9C8-F120-A472-B81F78D610EC}"/>
              </a:ext>
            </a:extLst>
          </p:cNvPr>
          <p:cNvPicPr>
            <a:picLocks noChangeAspect="1"/>
          </p:cNvPicPr>
          <p:nvPr/>
        </p:nvPicPr>
        <p:blipFill>
          <a:blip r:embed="rId3"/>
          <a:stretch>
            <a:fillRect/>
          </a:stretch>
        </p:blipFill>
        <p:spPr>
          <a:xfrm>
            <a:off x="4687713" y="1037959"/>
            <a:ext cx="1530395" cy="1865936"/>
          </a:xfrm>
          <a:prstGeom prst="rect">
            <a:avLst/>
          </a:prstGeom>
        </p:spPr>
      </p:pic>
      <p:sp>
        <p:nvSpPr>
          <p:cNvPr id="23" name="Rectangle 22">
            <a:extLst>
              <a:ext uri="{FF2B5EF4-FFF2-40B4-BE49-F238E27FC236}">
                <a16:creationId xmlns:a16="http://schemas.microsoft.com/office/drawing/2014/main" id="{3A95D494-75F7-9209-8BA5-5FB7419217D7}"/>
              </a:ext>
            </a:extLst>
          </p:cNvPr>
          <p:cNvSpPr/>
          <p:nvPr/>
        </p:nvSpPr>
        <p:spPr>
          <a:xfrm>
            <a:off x="4768529" y="1331447"/>
            <a:ext cx="928687"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79E6BA3-247D-7E82-542D-22ECB4FF2B57}"/>
              </a:ext>
            </a:extLst>
          </p:cNvPr>
          <p:cNvPicPr>
            <a:picLocks noChangeAspect="1"/>
          </p:cNvPicPr>
          <p:nvPr/>
        </p:nvPicPr>
        <p:blipFill>
          <a:blip r:embed="rId4"/>
          <a:stretch>
            <a:fillRect/>
          </a:stretch>
        </p:blipFill>
        <p:spPr>
          <a:xfrm>
            <a:off x="704850" y="989021"/>
            <a:ext cx="3907782" cy="2116127"/>
          </a:xfrm>
          <a:prstGeom prst="rect">
            <a:avLst/>
          </a:prstGeom>
        </p:spPr>
      </p:pic>
      <p:pic>
        <p:nvPicPr>
          <p:cNvPr id="12" name="Picture 11">
            <a:extLst>
              <a:ext uri="{FF2B5EF4-FFF2-40B4-BE49-F238E27FC236}">
                <a16:creationId xmlns:a16="http://schemas.microsoft.com/office/drawing/2014/main" id="{7152B14E-19B3-FA8A-834A-5889DF1BDA15}"/>
              </a:ext>
            </a:extLst>
          </p:cNvPr>
          <p:cNvPicPr>
            <a:picLocks noChangeAspect="1"/>
          </p:cNvPicPr>
          <p:nvPr/>
        </p:nvPicPr>
        <p:blipFill>
          <a:blip r:embed="rId5"/>
          <a:stretch>
            <a:fillRect/>
          </a:stretch>
        </p:blipFill>
        <p:spPr>
          <a:xfrm>
            <a:off x="704848" y="3393971"/>
            <a:ext cx="3907782" cy="2221955"/>
          </a:xfrm>
          <a:prstGeom prst="rect">
            <a:avLst/>
          </a:prstGeom>
        </p:spPr>
      </p:pic>
      <p:sp>
        <p:nvSpPr>
          <p:cNvPr id="15" name="TextBox 14">
            <a:extLst>
              <a:ext uri="{FF2B5EF4-FFF2-40B4-BE49-F238E27FC236}">
                <a16:creationId xmlns:a16="http://schemas.microsoft.com/office/drawing/2014/main" id="{46A77832-561D-CFA1-0FC2-822DD12DEF93}"/>
              </a:ext>
            </a:extLst>
          </p:cNvPr>
          <p:cNvSpPr txBox="1"/>
          <p:nvPr/>
        </p:nvSpPr>
        <p:spPr>
          <a:xfrm>
            <a:off x="6515099" y="3393971"/>
            <a:ext cx="5048251" cy="523220"/>
          </a:xfrm>
          <a:prstGeom prst="rect">
            <a:avLst/>
          </a:prstGeom>
          <a:noFill/>
        </p:spPr>
        <p:txBody>
          <a:bodyPr wrap="square" rtlCol="0">
            <a:spAutoFit/>
          </a:bodyPr>
          <a:lstStyle/>
          <a:p>
            <a:r>
              <a:rPr lang="en-US" sz="1400" b="1"/>
              <a:t>Biểu đồ cột và biểu đồ đường </a:t>
            </a:r>
          </a:p>
          <a:p>
            <a:r>
              <a:rPr lang="en-US" sz="1400"/>
              <a:t>Kết hợp nhiều chỉ tiêu trên một biểu đồ</a:t>
            </a:r>
          </a:p>
        </p:txBody>
      </p:sp>
      <p:pic>
        <p:nvPicPr>
          <p:cNvPr id="20" name="Picture 19">
            <a:extLst>
              <a:ext uri="{FF2B5EF4-FFF2-40B4-BE49-F238E27FC236}">
                <a16:creationId xmlns:a16="http://schemas.microsoft.com/office/drawing/2014/main" id="{13539EC7-4031-44D0-653E-3BE2469EA6BD}"/>
              </a:ext>
            </a:extLst>
          </p:cNvPr>
          <p:cNvPicPr>
            <a:picLocks noChangeAspect="1"/>
          </p:cNvPicPr>
          <p:nvPr/>
        </p:nvPicPr>
        <p:blipFill>
          <a:blip r:embed="rId3"/>
          <a:stretch>
            <a:fillRect/>
          </a:stretch>
        </p:blipFill>
        <p:spPr>
          <a:xfrm>
            <a:off x="4687713" y="3439756"/>
            <a:ext cx="1530395" cy="1865936"/>
          </a:xfrm>
          <a:prstGeom prst="rect">
            <a:avLst/>
          </a:prstGeom>
        </p:spPr>
      </p:pic>
      <p:sp>
        <p:nvSpPr>
          <p:cNvPr id="24" name="Rectangle 23">
            <a:extLst>
              <a:ext uri="{FF2B5EF4-FFF2-40B4-BE49-F238E27FC236}">
                <a16:creationId xmlns:a16="http://schemas.microsoft.com/office/drawing/2014/main" id="{94863A3C-FA92-7E7A-A23A-1C8763CE4569}"/>
              </a:ext>
            </a:extLst>
          </p:cNvPr>
          <p:cNvSpPr/>
          <p:nvPr/>
        </p:nvSpPr>
        <p:spPr>
          <a:xfrm>
            <a:off x="5697216" y="3732337"/>
            <a:ext cx="474984"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191C1F5A-D7F4-2CA3-CDF9-778A277691D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93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11DA-3DFA-7C69-E049-5F9A4EFB4F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D48533-A15F-92B1-7C83-197538936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DAEA872-E34D-75EF-CA04-00CBB6B24E1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4613BC-0704-C932-8BF5-025BDCC7CD11}"/>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ECF503AF-30D7-EA75-B289-FA7EF8EE107C}"/>
              </a:ext>
            </a:extLst>
          </p:cNvPr>
          <p:cNvSpPr txBox="1"/>
          <p:nvPr/>
        </p:nvSpPr>
        <p:spPr>
          <a:xfrm>
            <a:off x="6515100" y="1085584"/>
            <a:ext cx="5048250" cy="738664"/>
          </a:xfrm>
          <a:prstGeom prst="rect">
            <a:avLst/>
          </a:prstGeom>
          <a:noFill/>
        </p:spPr>
        <p:txBody>
          <a:bodyPr wrap="square" rtlCol="0">
            <a:spAutoFit/>
          </a:bodyPr>
          <a:lstStyle/>
          <a:p>
            <a:r>
              <a:rPr lang="en-US" sz="1400" b="1"/>
              <a:t>Thẻ (Card)</a:t>
            </a:r>
          </a:p>
          <a:p>
            <a:r>
              <a:rPr lang="en-US" sz="1400"/>
              <a:t>Nhấn mạnh một giá trị duy nhất, thường được dùng trong phần tổng quan của Dashboard</a:t>
            </a:r>
          </a:p>
        </p:txBody>
      </p:sp>
      <p:pic>
        <p:nvPicPr>
          <p:cNvPr id="22" name="Picture 21">
            <a:extLst>
              <a:ext uri="{FF2B5EF4-FFF2-40B4-BE49-F238E27FC236}">
                <a16:creationId xmlns:a16="http://schemas.microsoft.com/office/drawing/2014/main" id="{DDEBE90B-3E50-0A2F-FE73-B189CD6D0B7C}"/>
              </a:ext>
            </a:extLst>
          </p:cNvPr>
          <p:cNvPicPr>
            <a:picLocks noChangeAspect="1"/>
          </p:cNvPicPr>
          <p:nvPr/>
        </p:nvPicPr>
        <p:blipFill>
          <a:blip r:embed="rId3"/>
          <a:stretch>
            <a:fillRect/>
          </a:stretch>
        </p:blipFill>
        <p:spPr>
          <a:xfrm>
            <a:off x="4687713" y="1085584"/>
            <a:ext cx="1530395" cy="1865936"/>
          </a:xfrm>
          <a:prstGeom prst="rect">
            <a:avLst/>
          </a:prstGeom>
        </p:spPr>
      </p:pic>
      <p:sp>
        <p:nvSpPr>
          <p:cNvPr id="23" name="Rectangle 22">
            <a:extLst>
              <a:ext uri="{FF2B5EF4-FFF2-40B4-BE49-F238E27FC236}">
                <a16:creationId xmlns:a16="http://schemas.microsoft.com/office/drawing/2014/main" id="{A4BC877C-6B94-7770-CA23-90F4D4AC8748}"/>
              </a:ext>
            </a:extLst>
          </p:cNvPr>
          <p:cNvSpPr/>
          <p:nvPr/>
        </p:nvSpPr>
        <p:spPr>
          <a:xfrm>
            <a:off x="5902261" y="1821065"/>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A48FBB-D939-B7B8-9A50-C77B4F067B2C}"/>
              </a:ext>
            </a:extLst>
          </p:cNvPr>
          <p:cNvSpPr txBox="1"/>
          <p:nvPr/>
        </p:nvSpPr>
        <p:spPr>
          <a:xfrm>
            <a:off x="6515099" y="3441596"/>
            <a:ext cx="5048251" cy="738664"/>
          </a:xfrm>
          <a:prstGeom prst="rect">
            <a:avLst/>
          </a:prstGeom>
          <a:noFill/>
        </p:spPr>
        <p:txBody>
          <a:bodyPr wrap="square" rtlCol="0">
            <a:spAutoFit/>
          </a:bodyPr>
          <a:lstStyle/>
          <a:p>
            <a:r>
              <a:rPr lang="en-US" sz="1400" b="1"/>
              <a:t>Dữ liệu dạng bảng (Table, Matrix)</a:t>
            </a:r>
          </a:p>
          <a:p>
            <a:r>
              <a:rPr lang="en-US" sz="1400"/>
              <a:t>Thường dùng để thể hiện dữ liệu chi tiết, ví dụ chi tiết kết quả KD đến từng Nhân viên Sales hoặc chi tiết đến từng giao dịch... </a:t>
            </a:r>
          </a:p>
        </p:txBody>
      </p:sp>
      <p:pic>
        <p:nvPicPr>
          <p:cNvPr id="20" name="Picture 19">
            <a:extLst>
              <a:ext uri="{FF2B5EF4-FFF2-40B4-BE49-F238E27FC236}">
                <a16:creationId xmlns:a16="http://schemas.microsoft.com/office/drawing/2014/main" id="{460ECC10-CE7C-3D5A-7627-31E7436AA623}"/>
              </a:ext>
            </a:extLst>
          </p:cNvPr>
          <p:cNvPicPr>
            <a:picLocks noChangeAspect="1"/>
          </p:cNvPicPr>
          <p:nvPr/>
        </p:nvPicPr>
        <p:blipFill>
          <a:blip r:embed="rId3"/>
          <a:stretch>
            <a:fillRect/>
          </a:stretch>
        </p:blipFill>
        <p:spPr>
          <a:xfrm>
            <a:off x="4687713" y="3487381"/>
            <a:ext cx="1530395" cy="1865936"/>
          </a:xfrm>
          <a:prstGeom prst="rect">
            <a:avLst/>
          </a:prstGeom>
        </p:spPr>
      </p:pic>
      <p:sp>
        <p:nvSpPr>
          <p:cNvPr id="24" name="Rectangle 23">
            <a:extLst>
              <a:ext uri="{FF2B5EF4-FFF2-40B4-BE49-F238E27FC236}">
                <a16:creationId xmlns:a16="http://schemas.microsoft.com/office/drawing/2014/main" id="{76779D98-4A9B-2FB9-D0F2-D163F016D27F}"/>
              </a:ext>
            </a:extLst>
          </p:cNvPr>
          <p:cNvSpPr/>
          <p:nvPr/>
        </p:nvSpPr>
        <p:spPr>
          <a:xfrm>
            <a:off x="5452909" y="4449487"/>
            <a:ext cx="449351"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513581-BC15-7CEF-6306-4E556EFB2492}"/>
              </a:ext>
            </a:extLst>
          </p:cNvPr>
          <p:cNvPicPr>
            <a:picLocks noChangeAspect="1"/>
          </p:cNvPicPr>
          <p:nvPr/>
        </p:nvPicPr>
        <p:blipFill>
          <a:blip r:embed="rId4"/>
          <a:stretch>
            <a:fillRect/>
          </a:stretch>
        </p:blipFill>
        <p:spPr>
          <a:xfrm>
            <a:off x="1337293" y="1304177"/>
            <a:ext cx="2543175" cy="1428750"/>
          </a:xfrm>
          <a:prstGeom prst="rect">
            <a:avLst/>
          </a:prstGeom>
        </p:spPr>
      </p:pic>
      <p:sp>
        <p:nvSpPr>
          <p:cNvPr id="14" name="Rectangle 13">
            <a:extLst>
              <a:ext uri="{FF2B5EF4-FFF2-40B4-BE49-F238E27FC236}">
                <a16:creationId xmlns:a16="http://schemas.microsoft.com/office/drawing/2014/main" id="{3133F1B0-FBC9-F369-663E-83B3DF26908E}"/>
              </a:ext>
            </a:extLst>
          </p:cNvPr>
          <p:cNvSpPr/>
          <p:nvPr/>
        </p:nvSpPr>
        <p:spPr>
          <a:xfrm>
            <a:off x="4756395" y="2056284"/>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67A06D-C0AB-86AF-04AE-160A9CFD96B0}"/>
              </a:ext>
            </a:extLst>
          </p:cNvPr>
          <p:cNvPicPr>
            <a:picLocks noChangeAspect="1"/>
          </p:cNvPicPr>
          <p:nvPr/>
        </p:nvPicPr>
        <p:blipFill>
          <a:blip r:embed="rId5"/>
          <a:stretch>
            <a:fillRect/>
          </a:stretch>
        </p:blipFill>
        <p:spPr>
          <a:xfrm>
            <a:off x="704848" y="3394010"/>
            <a:ext cx="3862223" cy="2073729"/>
          </a:xfrm>
          <a:prstGeom prst="rect">
            <a:avLst/>
          </a:prstGeom>
        </p:spPr>
      </p:pic>
      <p:sp>
        <p:nvSpPr>
          <p:cNvPr id="7" name="Trapezoid 6">
            <a:extLst>
              <a:ext uri="{FF2B5EF4-FFF2-40B4-BE49-F238E27FC236}">
                <a16:creationId xmlns:a16="http://schemas.microsoft.com/office/drawing/2014/main" id="{EF8084B9-CBBF-48EB-0863-17FC370A0C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32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15" name="TextBox 14">
            <a:extLst>
              <a:ext uri="{FF2B5EF4-FFF2-40B4-BE49-F238E27FC236}">
                <a16:creationId xmlns:a16="http://schemas.microsoft.com/office/drawing/2014/main" id="{52073902-7F47-4FD7-8272-4A4ADAE7A7C5}"/>
              </a:ext>
            </a:extLst>
          </p:cNvPr>
          <p:cNvSpPr txBox="1"/>
          <p:nvPr/>
        </p:nvSpPr>
        <p:spPr>
          <a:xfrm>
            <a:off x="6122894" y="1098500"/>
            <a:ext cx="5048251" cy="738664"/>
          </a:xfrm>
          <a:prstGeom prst="rect">
            <a:avLst/>
          </a:prstGeom>
          <a:noFill/>
        </p:spPr>
        <p:txBody>
          <a:bodyPr wrap="square" rtlCol="0">
            <a:spAutoFit/>
          </a:bodyPr>
          <a:lstStyle/>
          <a:p>
            <a:r>
              <a:rPr lang="en-US" sz="1400" b="1"/>
              <a:t>Bộ lọc (Filter)</a:t>
            </a:r>
          </a:p>
          <a:p>
            <a:r>
              <a:rPr lang="en-US" sz="1400"/>
              <a:t>Làm tăng tính tương tác của dashboard, cho phép người dùng theo dõi số liệu dựa trên điền kiện lọc mong muốn</a:t>
            </a:r>
          </a:p>
        </p:txBody>
      </p:sp>
      <p:pic>
        <p:nvPicPr>
          <p:cNvPr id="20" name="Picture 19">
            <a:extLst>
              <a:ext uri="{FF2B5EF4-FFF2-40B4-BE49-F238E27FC236}">
                <a16:creationId xmlns:a16="http://schemas.microsoft.com/office/drawing/2014/main" id="{323E2344-0688-FB54-622F-395C2B635EB2}"/>
              </a:ext>
            </a:extLst>
          </p:cNvPr>
          <p:cNvPicPr>
            <a:picLocks noChangeAspect="1"/>
          </p:cNvPicPr>
          <p:nvPr/>
        </p:nvPicPr>
        <p:blipFill>
          <a:blip r:embed="rId3"/>
          <a:stretch>
            <a:fillRect/>
          </a:stretch>
        </p:blipFill>
        <p:spPr>
          <a:xfrm>
            <a:off x="4138787" y="1118961"/>
            <a:ext cx="1530395" cy="1865936"/>
          </a:xfrm>
          <a:prstGeom prst="rect">
            <a:avLst/>
          </a:prstGeom>
        </p:spPr>
      </p:pic>
      <p:sp>
        <p:nvSpPr>
          <p:cNvPr id="24" name="Rectangle 23">
            <a:extLst>
              <a:ext uri="{FF2B5EF4-FFF2-40B4-BE49-F238E27FC236}">
                <a16:creationId xmlns:a16="http://schemas.microsoft.com/office/drawing/2014/main" id="{304D9B80-C6A4-EC7F-4D8B-804D5C5CE667}"/>
              </a:ext>
            </a:extLst>
          </p:cNvPr>
          <p:cNvSpPr/>
          <p:nvPr/>
        </p:nvSpPr>
        <p:spPr>
          <a:xfrm>
            <a:off x="4666492" y="2089199"/>
            <a:ext cx="226532"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97FBB4-7162-E63A-92B5-AC8CE9DCB7CB}"/>
              </a:ext>
            </a:extLst>
          </p:cNvPr>
          <p:cNvPicPr>
            <a:picLocks noChangeAspect="1"/>
          </p:cNvPicPr>
          <p:nvPr/>
        </p:nvPicPr>
        <p:blipFill>
          <a:blip r:embed="rId4"/>
          <a:stretch>
            <a:fillRect/>
          </a:stretch>
        </p:blipFill>
        <p:spPr>
          <a:xfrm>
            <a:off x="699867" y="1082432"/>
            <a:ext cx="1466848" cy="1189336"/>
          </a:xfrm>
          <a:prstGeom prst="rect">
            <a:avLst/>
          </a:prstGeom>
        </p:spPr>
      </p:pic>
      <p:pic>
        <p:nvPicPr>
          <p:cNvPr id="13" name="Picture 12">
            <a:extLst>
              <a:ext uri="{FF2B5EF4-FFF2-40B4-BE49-F238E27FC236}">
                <a16:creationId xmlns:a16="http://schemas.microsoft.com/office/drawing/2014/main" id="{9B42EF8F-691D-867A-AECC-30F1CB70312C}"/>
              </a:ext>
            </a:extLst>
          </p:cNvPr>
          <p:cNvPicPr>
            <a:picLocks noChangeAspect="1"/>
          </p:cNvPicPr>
          <p:nvPr/>
        </p:nvPicPr>
        <p:blipFill>
          <a:blip r:embed="rId5"/>
          <a:stretch>
            <a:fillRect/>
          </a:stretch>
        </p:blipFill>
        <p:spPr>
          <a:xfrm>
            <a:off x="2285535" y="1098500"/>
            <a:ext cx="1530395" cy="2369644"/>
          </a:xfrm>
          <a:prstGeom prst="rect">
            <a:avLst/>
          </a:prstGeom>
        </p:spPr>
      </p:pic>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518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6688947" cy="461665"/>
          </a:xfrm>
          <a:prstGeom prst="rect">
            <a:avLst/>
          </a:prstGeom>
          <a:noFill/>
        </p:spPr>
        <p:txBody>
          <a:bodyPr wrap="none" rtlCol="0">
            <a:spAutoFit/>
          </a:bodyPr>
          <a:lstStyle/>
          <a:p>
            <a:r>
              <a:rPr lang="en-US" sz="2400" b="1"/>
              <a:t>Hướng dẫn chi tiết tùy chỉnh biểu đồ trên Power BI</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BF34D6-E66B-4BB5-B0B6-0F1D4513DB67}"/>
              </a:ext>
            </a:extLst>
          </p:cNvPr>
          <p:cNvPicPr>
            <a:picLocks noChangeAspect="1"/>
          </p:cNvPicPr>
          <p:nvPr/>
        </p:nvPicPr>
        <p:blipFill>
          <a:blip r:embed="rId3"/>
          <a:stretch>
            <a:fillRect/>
          </a:stretch>
        </p:blipFill>
        <p:spPr>
          <a:xfrm>
            <a:off x="477914" y="861253"/>
            <a:ext cx="5048251" cy="2837632"/>
          </a:xfrm>
          <a:prstGeom prst="rect">
            <a:avLst/>
          </a:prstGeom>
        </p:spPr>
      </p:pic>
      <p:grpSp>
        <p:nvGrpSpPr>
          <p:cNvPr id="12" name="Group 11">
            <a:extLst>
              <a:ext uri="{FF2B5EF4-FFF2-40B4-BE49-F238E27FC236}">
                <a16:creationId xmlns:a16="http://schemas.microsoft.com/office/drawing/2014/main" id="{FBE31CC2-D222-43E6-8202-D49C9B453651}"/>
              </a:ext>
            </a:extLst>
          </p:cNvPr>
          <p:cNvGrpSpPr/>
          <p:nvPr/>
        </p:nvGrpSpPr>
        <p:grpSpPr>
          <a:xfrm>
            <a:off x="2138316" y="3872769"/>
            <a:ext cx="1500003" cy="307777"/>
            <a:chOff x="875644" y="4479408"/>
            <a:chExt cx="1500003" cy="307777"/>
          </a:xfrm>
        </p:grpSpPr>
        <p:sp>
          <p:nvSpPr>
            <p:cNvPr id="4" name="Rectangle 3">
              <a:extLst>
                <a:ext uri="{FF2B5EF4-FFF2-40B4-BE49-F238E27FC236}">
                  <a16:creationId xmlns:a16="http://schemas.microsoft.com/office/drawing/2014/main" id="{9AE5D315-3144-4325-B6F6-2220EB4BB520}"/>
                </a:ext>
              </a:extLst>
            </p:cNvPr>
            <p:cNvSpPr/>
            <p:nvPr/>
          </p:nvSpPr>
          <p:spPr>
            <a:xfrm>
              <a:off x="875644" y="4498827"/>
              <a:ext cx="268941" cy="268941"/>
            </a:xfrm>
            <a:prstGeom prst="rect">
              <a:avLst/>
            </a:prstGeom>
            <a:solidFill>
              <a:srgbClr val="B0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B2D0879-ECC1-41FD-8FA4-5F63730C55D4}"/>
                </a:ext>
              </a:extLst>
            </p:cNvPr>
            <p:cNvSpPr txBox="1"/>
            <p:nvPr/>
          </p:nvSpPr>
          <p:spPr>
            <a:xfrm>
              <a:off x="1219200" y="4479408"/>
              <a:ext cx="1156447" cy="307777"/>
            </a:xfrm>
            <a:prstGeom prst="rect">
              <a:avLst/>
            </a:prstGeom>
            <a:noFill/>
          </p:spPr>
          <p:txBody>
            <a:bodyPr wrap="square" rtlCol="0">
              <a:spAutoFit/>
            </a:bodyPr>
            <a:lstStyle/>
            <a:p>
              <a:r>
                <a:rPr lang="en-US" sz="1400"/>
                <a:t>#B0413E</a:t>
              </a:r>
            </a:p>
          </p:txBody>
        </p:sp>
      </p:grpSp>
      <p:grpSp>
        <p:nvGrpSpPr>
          <p:cNvPr id="10" name="Group 9">
            <a:extLst>
              <a:ext uri="{FF2B5EF4-FFF2-40B4-BE49-F238E27FC236}">
                <a16:creationId xmlns:a16="http://schemas.microsoft.com/office/drawing/2014/main" id="{CCA4468F-121E-4E96-98E7-FA2568F6F887}"/>
              </a:ext>
            </a:extLst>
          </p:cNvPr>
          <p:cNvGrpSpPr/>
          <p:nvPr/>
        </p:nvGrpSpPr>
        <p:grpSpPr>
          <a:xfrm>
            <a:off x="839785" y="3872769"/>
            <a:ext cx="1500003" cy="307777"/>
            <a:chOff x="875644" y="4049996"/>
            <a:chExt cx="1500003" cy="307777"/>
          </a:xfrm>
        </p:grpSpPr>
        <p:sp>
          <p:nvSpPr>
            <p:cNvPr id="17" name="Rectangle 16">
              <a:extLst>
                <a:ext uri="{FF2B5EF4-FFF2-40B4-BE49-F238E27FC236}">
                  <a16:creationId xmlns:a16="http://schemas.microsoft.com/office/drawing/2014/main" id="{7800EDE7-2442-4D1E-8C4A-FB4D14E83BBF}"/>
                </a:ext>
              </a:extLst>
            </p:cNvPr>
            <p:cNvSpPr/>
            <p:nvPr/>
          </p:nvSpPr>
          <p:spPr>
            <a:xfrm>
              <a:off x="875644" y="4069415"/>
              <a:ext cx="268941" cy="268941"/>
            </a:xfrm>
            <a:prstGeom prst="rect">
              <a:avLst/>
            </a:prstGeom>
            <a:solidFill>
              <a:srgbClr val="F9B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D8C3C3-64C8-402B-AA26-D866F91C4412}"/>
                </a:ext>
              </a:extLst>
            </p:cNvPr>
            <p:cNvSpPr txBox="1"/>
            <p:nvPr/>
          </p:nvSpPr>
          <p:spPr>
            <a:xfrm>
              <a:off x="1219200" y="4049996"/>
              <a:ext cx="1156447" cy="307777"/>
            </a:xfrm>
            <a:prstGeom prst="rect">
              <a:avLst/>
            </a:prstGeom>
            <a:noFill/>
          </p:spPr>
          <p:txBody>
            <a:bodyPr wrap="square" rtlCol="0">
              <a:spAutoFit/>
            </a:bodyPr>
            <a:lstStyle/>
            <a:p>
              <a:r>
                <a:rPr lang="en-US" sz="1400"/>
                <a:t>#F9B5AC</a:t>
              </a:r>
            </a:p>
          </p:txBody>
        </p:sp>
      </p:grpSp>
      <p:pic>
        <p:nvPicPr>
          <p:cNvPr id="7" name="Picture 6">
            <a:extLst>
              <a:ext uri="{FF2B5EF4-FFF2-40B4-BE49-F238E27FC236}">
                <a16:creationId xmlns:a16="http://schemas.microsoft.com/office/drawing/2014/main" id="{4D01DC76-FDC1-44DC-B276-EDE3013CB143}"/>
              </a:ext>
            </a:extLst>
          </p:cNvPr>
          <p:cNvPicPr>
            <a:picLocks noChangeAspect="1"/>
          </p:cNvPicPr>
          <p:nvPr/>
        </p:nvPicPr>
        <p:blipFill>
          <a:blip r:embed="rId4"/>
          <a:stretch>
            <a:fillRect/>
          </a:stretch>
        </p:blipFill>
        <p:spPr>
          <a:xfrm>
            <a:off x="6240618" y="804022"/>
            <a:ext cx="5559735" cy="5249955"/>
          </a:xfrm>
          <a:prstGeom prst="rect">
            <a:avLst/>
          </a:prstGeom>
        </p:spPr>
      </p:pic>
      <p:grpSp>
        <p:nvGrpSpPr>
          <p:cNvPr id="21" name="Group 20">
            <a:extLst>
              <a:ext uri="{FF2B5EF4-FFF2-40B4-BE49-F238E27FC236}">
                <a16:creationId xmlns:a16="http://schemas.microsoft.com/office/drawing/2014/main" id="{77E7C760-E9AF-4B61-A720-DC2445567F54}"/>
              </a:ext>
            </a:extLst>
          </p:cNvPr>
          <p:cNvGrpSpPr/>
          <p:nvPr/>
        </p:nvGrpSpPr>
        <p:grpSpPr>
          <a:xfrm>
            <a:off x="4838733" y="5592312"/>
            <a:ext cx="1500003" cy="307777"/>
            <a:chOff x="875644" y="4479408"/>
            <a:chExt cx="1500003" cy="307777"/>
          </a:xfrm>
        </p:grpSpPr>
        <p:sp>
          <p:nvSpPr>
            <p:cNvPr id="22" name="Rectangle 21">
              <a:extLst>
                <a:ext uri="{FF2B5EF4-FFF2-40B4-BE49-F238E27FC236}">
                  <a16:creationId xmlns:a16="http://schemas.microsoft.com/office/drawing/2014/main" id="{614146D8-B26B-466A-9C91-F5E2E8A34295}"/>
                </a:ext>
              </a:extLst>
            </p:cNvPr>
            <p:cNvSpPr/>
            <p:nvPr/>
          </p:nvSpPr>
          <p:spPr>
            <a:xfrm>
              <a:off x="875644" y="4498827"/>
              <a:ext cx="268941" cy="268941"/>
            </a:xfrm>
            <a:prstGeom prst="rect">
              <a:avLst/>
            </a:prstGeom>
            <a:solidFill>
              <a:srgbClr val="DE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A5AC327-12D3-434D-BA6D-831C2479DA6C}"/>
                </a:ext>
              </a:extLst>
            </p:cNvPr>
            <p:cNvSpPr txBox="1"/>
            <p:nvPr/>
          </p:nvSpPr>
          <p:spPr>
            <a:xfrm>
              <a:off x="1219200" y="4479408"/>
              <a:ext cx="1156447" cy="307777"/>
            </a:xfrm>
            <a:prstGeom prst="rect">
              <a:avLst/>
            </a:prstGeom>
            <a:noFill/>
          </p:spPr>
          <p:txBody>
            <a:bodyPr wrap="square" rtlCol="0">
              <a:spAutoFit/>
            </a:bodyPr>
            <a:lstStyle/>
            <a:p>
              <a:r>
                <a:rPr lang="en-US" sz="1400"/>
                <a:t>#DE6A73</a:t>
              </a:r>
            </a:p>
          </p:txBody>
        </p:sp>
      </p:grpSp>
      <p:grpSp>
        <p:nvGrpSpPr>
          <p:cNvPr id="25" name="Group 24">
            <a:extLst>
              <a:ext uri="{FF2B5EF4-FFF2-40B4-BE49-F238E27FC236}">
                <a16:creationId xmlns:a16="http://schemas.microsoft.com/office/drawing/2014/main" id="{7ABE1ECB-A1C8-4F76-8892-C27B7E5B58E5}"/>
              </a:ext>
            </a:extLst>
          </p:cNvPr>
          <p:cNvGrpSpPr/>
          <p:nvPr/>
        </p:nvGrpSpPr>
        <p:grpSpPr>
          <a:xfrm>
            <a:off x="3540202" y="5592312"/>
            <a:ext cx="1500003" cy="307777"/>
            <a:chOff x="875644" y="4049996"/>
            <a:chExt cx="1500003" cy="307777"/>
          </a:xfrm>
        </p:grpSpPr>
        <p:sp>
          <p:nvSpPr>
            <p:cNvPr id="26" name="Rectangle 25">
              <a:extLst>
                <a:ext uri="{FF2B5EF4-FFF2-40B4-BE49-F238E27FC236}">
                  <a16:creationId xmlns:a16="http://schemas.microsoft.com/office/drawing/2014/main" id="{FCFC9618-0288-4E4A-9900-D7F100ACC7DA}"/>
                </a:ext>
              </a:extLst>
            </p:cNvPr>
            <p:cNvSpPr/>
            <p:nvPr/>
          </p:nvSpPr>
          <p:spPr>
            <a:xfrm>
              <a:off x="875644" y="4069415"/>
              <a:ext cx="268941" cy="268941"/>
            </a:xfrm>
            <a:prstGeom prst="rect">
              <a:avLst/>
            </a:prstGeom>
            <a:solidFill>
              <a:srgbClr val="69C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E53294-BC11-4EDD-8A3F-D951369E2524}"/>
                </a:ext>
              </a:extLst>
            </p:cNvPr>
            <p:cNvSpPr txBox="1"/>
            <p:nvPr/>
          </p:nvSpPr>
          <p:spPr>
            <a:xfrm>
              <a:off x="1219200" y="4049996"/>
              <a:ext cx="1156447" cy="307777"/>
            </a:xfrm>
            <a:prstGeom prst="rect">
              <a:avLst/>
            </a:prstGeom>
            <a:noFill/>
          </p:spPr>
          <p:txBody>
            <a:bodyPr wrap="square" rtlCol="0">
              <a:spAutoFit/>
            </a:bodyPr>
            <a:lstStyle/>
            <a:p>
              <a:r>
                <a:rPr lang="en-US" sz="1400"/>
                <a:t>#69C060</a:t>
              </a:r>
            </a:p>
          </p:txBody>
        </p:sp>
      </p:grpSp>
    </p:spTree>
    <p:extLst>
      <p:ext uri="{BB962C8B-B14F-4D97-AF65-F5344CB8AC3E}">
        <p14:creationId xmlns:p14="http://schemas.microsoft.com/office/powerpoint/2010/main" val="1056648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3300" b="1">
                <a:solidFill>
                  <a:srgbClr val="FFEED7"/>
                </a:solidFill>
                <a:latin typeface="Calibri" panose="020F0502020204030204" pitchFamily="34" charset="0"/>
                <a:ea typeface="Calibri" panose="020F0502020204030204" pitchFamily="34" charset="0"/>
                <a:cs typeface="Calibri" panose="020F0502020204030204" pitchFamily="34" charset="0"/>
              </a:rPr>
              <a:t>Giới thiệu tổng quan về Power BI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1625324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B0E2-DC25-4DDD-48C1-44D85760AB3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276D8A-07A7-2C94-3D17-B60A21C8E0F8}"/>
              </a:ext>
            </a:extLst>
          </p:cNvPr>
          <p:cNvSpPr/>
          <p:nvPr/>
        </p:nvSpPr>
        <p:spPr>
          <a:xfrm>
            <a:off x="685800" y="1025285"/>
            <a:ext cx="10820400" cy="46100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F4D1D2-6E78-3D3A-744C-695198888E4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50491E6-A46B-2BAA-AA4B-893584059AD5}"/>
              </a:ext>
            </a:extLst>
          </p:cNvPr>
          <p:cNvSpPr txBox="1"/>
          <p:nvPr/>
        </p:nvSpPr>
        <p:spPr>
          <a:xfrm>
            <a:off x="106362" y="117217"/>
            <a:ext cx="4424866" cy="461665"/>
          </a:xfrm>
          <a:prstGeom prst="rect">
            <a:avLst/>
          </a:prstGeom>
          <a:noFill/>
        </p:spPr>
        <p:txBody>
          <a:bodyPr wrap="none" rtlCol="0">
            <a:spAutoFit/>
          </a:bodyPr>
          <a:lstStyle/>
          <a:p>
            <a:r>
              <a:rPr lang="en-US" sz="2400" b="1"/>
              <a:t>Bố cục thiết kế dashboard cơ bản</a:t>
            </a:r>
          </a:p>
        </p:txBody>
      </p:sp>
      <p:grpSp>
        <p:nvGrpSpPr>
          <p:cNvPr id="5" name="Group 4">
            <a:extLst>
              <a:ext uri="{FF2B5EF4-FFF2-40B4-BE49-F238E27FC236}">
                <a16:creationId xmlns:a16="http://schemas.microsoft.com/office/drawing/2014/main" id="{9EB1D1DE-73EF-D247-D9C5-F2DD9D07DE2B}"/>
              </a:ext>
            </a:extLst>
          </p:cNvPr>
          <p:cNvGrpSpPr/>
          <p:nvPr/>
        </p:nvGrpSpPr>
        <p:grpSpPr>
          <a:xfrm>
            <a:off x="995361" y="1132740"/>
            <a:ext cx="10201279" cy="4395188"/>
            <a:chOff x="1200146" y="1439885"/>
            <a:chExt cx="10201279" cy="4395188"/>
          </a:xfrm>
        </p:grpSpPr>
        <p:sp>
          <p:nvSpPr>
            <p:cNvPr id="2" name="Rectangle 1">
              <a:extLst>
                <a:ext uri="{FF2B5EF4-FFF2-40B4-BE49-F238E27FC236}">
                  <a16:creationId xmlns:a16="http://schemas.microsoft.com/office/drawing/2014/main" id="{8986BF19-3019-125A-EB69-0C402860EBCB}"/>
                </a:ext>
              </a:extLst>
            </p:cNvPr>
            <p:cNvSpPr/>
            <p:nvPr/>
          </p:nvSpPr>
          <p:spPr>
            <a:xfrm>
              <a:off x="1200146" y="1439886"/>
              <a:ext cx="3924302" cy="390523"/>
            </a:xfrm>
            <a:prstGeom prst="rect">
              <a:avLst/>
            </a:prstGeom>
            <a:solidFill>
              <a:srgbClr val="593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TÊN DASHBOARD</a:t>
              </a:r>
            </a:p>
          </p:txBody>
        </p:sp>
        <p:sp>
          <p:nvSpPr>
            <p:cNvPr id="3" name="Rectangle 2">
              <a:extLst>
                <a:ext uri="{FF2B5EF4-FFF2-40B4-BE49-F238E27FC236}">
                  <a16:creationId xmlns:a16="http://schemas.microsoft.com/office/drawing/2014/main" id="{4B746ACA-8997-A41D-0421-21E391D633FB}"/>
                </a:ext>
              </a:extLst>
            </p:cNvPr>
            <p:cNvSpPr/>
            <p:nvPr/>
          </p:nvSpPr>
          <p:spPr>
            <a:xfrm>
              <a:off x="5195885" y="1439885"/>
              <a:ext cx="6205539" cy="390523"/>
            </a:xfrm>
            <a:prstGeom prst="rect">
              <a:avLst/>
            </a:prstGeom>
            <a:solidFill>
              <a:srgbClr val="9429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Các bộ lọc</a:t>
              </a:r>
            </a:p>
          </p:txBody>
        </p:sp>
        <p:sp>
          <p:nvSpPr>
            <p:cNvPr id="4" name="Rectangle 3">
              <a:extLst>
                <a:ext uri="{FF2B5EF4-FFF2-40B4-BE49-F238E27FC236}">
                  <a16:creationId xmlns:a16="http://schemas.microsoft.com/office/drawing/2014/main" id="{3D0B7B9F-0E74-E4EA-DF53-1A6825C93E82}"/>
                </a:ext>
              </a:extLst>
            </p:cNvPr>
            <p:cNvSpPr/>
            <p:nvPr/>
          </p:nvSpPr>
          <p:spPr>
            <a:xfrm>
              <a:off x="1200147" y="1902121"/>
              <a:ext cx="10201278" cy="1260000"/>
            </a:xfrm>
            <a:prstGeom prst="rect">
              <a:avLst/>
            </a:prstGeom>
            <a:solidFill>
              <a:srgbClr val="F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tổng quan, quan trọng nhất</a:t>
              </a:r>
            </a:p>
          </p:txBody>
        </p:sp>
        <p:sp>
          <p:nvSpPr>
            <p:cNvPr id="6" name="Rectangle 5">
              <a:extLst>
                <a:ext uri="{FF2B5EF4-FFF2-40B4-BE49-F238E27FC236}">
                  <a16:creationId xmlns:a16="http://schemas.microsoft.com/office/drawing/2014/main" id="{0D64218E-799C-E502-1AC6-AE4EC2490EE5}"/>
                </a:ext>
              </a:extLst>
            </p:cNvPr>
            <p:cNvSpPr/>
            <p:nvPr/>
          </p:nvSpPr>
          <p:spPr>
            <a:xfrm>
              <a:off x="1200147" y="3233835"/>
              <a:ext cx="10201278" cy="1260000"/>
            </a:xfrm>
            <a:prstGeom prst="rect">
              <a:avLst/>
            </a:prstGeom>
            <a:solidFill>
              <a:srgbClr val="94B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Thể hiện số liệu theo các chiều dữ liệu</a:t>
              </a:r>
            </a:p>
            <a:p>
              <a:pPr algn="ctr"/>
              <a:r>
                <a:rPr lang="en-US" sz="1600" i="1"/>
                <a:t>(dùng biểu đồ cột, biểu đồ đường, biểu đồ hình quạt...)</a:t>
              </a:r>
            </a:p>
          </p:txBody>
        </p:sp>
        <p:sp>
          <p:nvSpPr>
            <p:cNvPr id="7" name="Rectangle 6">
              <a:extLst>
                <a:ext uri="{FF2B5EF4-FFF2-40B4-BE49-F238E27FC236}">
                  <a16:creationId xmlns:a16="http://schemas.microsoft.com/office/drawing/2014/main" id="{5BE1A977-44F1-354C-079B-275B6733B9D0}"/>
                </a:ext>
              </a:extLst>
            </p:cNvPr>
            <p:cNvSpPr/>
            <p:nvPr/>
          </p:nvSpPr>
          <p:spPr>
            <a:xfrm>
              <a:off x="1200146" y="4575073"/>
              <a:ext cx="10201278" cy="1260000"/>
            </a:xfrm>
            <a:prstGeom prst="rect">
              <a:avLst/>
            </a:prstGeom>
            <a:solidFill>
              <a:srgbClr val="EFA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chi tiết ở dạng bảng (nếu cần)</a:t>
              </a:r>
            </a:p>
          </p:txBody>
        </p:sp>
      </p:grpSp>
      <p:sp>
        <p:nvSpPr>
          <p:cNvPr id="12" name="TextBox 11">
            <a:extLst>
              <a:ext uri="{FF2B5EF4-FFF2-40B4-BE49-F238E27FC236}">
                <a16:creationId xmlns:a16="http://schemas.microsoft.com/office/drawing/2014/main" id="{CD5EDE83-A45C-02E2-8759-2901AD557E01}"/>
              </a:ext>
            </a:extLst>
          </p:cNvPr>
          <p:cNvSpPr txBox="1"/>
          <p:nvPr/>
        </p:nvSpPr>
        <p:spPr>
          <a:xfrm>
            <a:off x="4229100" y="6081788"/>
            <a:ext cx="7683065" cy="369332"/>
          </a:xfrm>
          <a:prstGeom prst="rect">
            <a:avLst/>
          </a:prstGeom>
          <a:noFill/>
        </p:spPr>
        <p:txBody>
          <a:bodyPr wrap="none" rtlCol="0">
            <a:spAutoFit/>
          </a:bodyPr>
          <a:lstStyle/>
          <a:p>
            <a:r>
              <a:rPr lang="en-US"/>
              <a:t>Link dashboard tham khảo: </a:t>
            </a:r>
            <a:r>
              <a:rPr lang="en-US">
                <a:hlinkClick r:id="rId2"/>
              </a:rPr>
              <a:t>Recruitment Analytics - Microsoft Fabric Community</a:t>
            </a:r>
            <a:endParaRPr lang="en-US"/>
          </a:p>
        </p:txBody>
      </p:sp>
    </p:spTree>
    <p:extLst>
      <p:ext uri="{BB962C8B-B14F-4D97-AF65-F5344CB8AC3E}">
        <p14:creationId xmlns:p14="http://schemas.microsoft.com/office/powerpoint/2010/main" val="531894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Publish và chia sẻ</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07</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813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2417970" cy="461665"/>
          </a:xfrm>
          <a:prstGeom prst="rect">
            <a:avLst/>
          </a:prstGeom>
          <a:noFill/>
        </p:spPr>
        <p:txBody>
          <a:bodyPr wrap="none" rtlCol="0">
            <a:spAutoFit/>
          </a:bodyPr>
          <a:lstStyle/>
          <a:p>
            <a:r>
              <a:rPr lang="en-US" sz="2400" b="1"/>
              <a:t>Publish và chia sẻ</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274DFC-3066-4193-A995-941A69999A26}"/>
              </a:ext>
            </a:extLst>
          </p:cNvPr>
          <p:cNvPicPr>
            <a:picLocks noChangeAspect="1"/>
          </p:cNvPicPr>
          <p:nvPr/>
        </p:nvPicPr>
        <p:blipFill>
          <a:blip r:embed="rId3"/>
          <a:stretch>
            <a:fillRect/>
          </a:stretch>
        </p:blipFill>
        <p:spPr>
          <a:xfrm>
            <a:off x="839785" y="1040547"/>
            <a:ext cx="8785412" cy="1759759"/>
          </a:xfrm>
          <a:prstGeom prst="rect">
            <a:avLst/>
          </a:prstGeom>
          <a:ln>
            <a:solidFill>
              <a:schemeClr val="bg1">
                <a:lumMod val="75000"/>
              </a:schemeClr>
            </a:solidFill>
          </a:ln>
        </p:spPr>
      </p:pic>
      <p:pic>
        <p:nvPicPr>
          <p:cNvPr id="13" name="Picture 12">
            <a:extLst>
              <a:ext uri="{FF2B5EF4-FFF2-40B4-BE49-F238E27FC236}">
                <a16:creationId xmlns:a16="http://schemas.microsoft.com/office/drawing/2014/main" id="{193C6032-652F-47C9-9473-B5CDDEEE001A}"/>
              </a:ext>
            </a:extLst>
          </p:cNvPr>
          <p:cNvPicPr>
            <a:picLocks noChangeAspect="1"/>
          </p:cNvPicPr>
          <p:nvPr/>
        </p:nvPicPr>
        <p:blipFill>
          <a:blip r:embed="rId4"/>
          <a:stretch>
            <a:fillRect/>
          </a:stretch>
        </p:blipFill>
        <p:spPr>
          <a:xfrm>
            <a:off x="7145653" y="3172257"/>
            <a:ext cx="3721578" cy="2800395"/>
          </a:xfrm>
          <a:prstGeom prst="rect">
            <a:avLst/>
          </a:prstGeom>
        </p:spPr>
      </p:pic>
      <p:sp>
        <p:nvSpPr>
          <p:cNvPr id="24" name="TextBox 23">
            <a:extLst>
              <a:ext uri="{FF2B5EF4-FFF2-40B4-BE49-F238E27FC236}">
                <a16:creationId xmlns:a16="http://schemas.microsoft.com/office/drawing/2014/main" id="{BE7AD3AD-4434-4914-91C7-8699335F97A8}"/>
              </a:ext>
            </a:extLst>
          </p:cNvPr>
          <p:cNvSpPr txBox="1"/>
          <p:nvPr/>
        </p:nvSpPr>
        <p:spPr>
          <a:xfrm>
            <a:off x="7660952" y="2012478"/>
            <a:ext cx="800219" cy="338554"/>
          </a:xfrm>
          <a:prstGeom prst="rect">
            <a:avLst/>
          </a:prstGeom>
          <a:noFill/>
        </p:spPr>
        <p:txBody>
          <a:bodyPr wrap="none" rtlCol="0">
            <a:spAutoFit/>
          </a:bodyPr>
          <a:lstStyle/>
          <a:p>
            <a:r>
              <a:rPr lang="en-US" sz="1600" b="1">
                <a:solidFill>
                  <a:srgbClr val="FF0000"/>
                </a:solidFill>
              </a:rPr>
              <a:t>Bước 1</a:t>
            </a:r>
          </a:p>
        </p:txBody>
      </p:sp>
      <p:sp>
        <p:nvSpPr>
          <p:cNvPr id="28" name="TextBox 27">
            <a:extLst>
              <a:ext uri="{FF2B5EF4-FFF2-40B4-BE49-F238E27FC236}">
                <a16:creationId xmlns:a16="http://schemas.microsoft.com/office/drawing/2014/main" id="{BB77505F-95F2-46DF-857B-0B53487116CE}"/>
              </a:ext>
            </a:extLst>
          </p:cNvPr>
          <p:cNvSpPr txBox="1"/>
          <p:nvPr/>
        </p:nvSpPr>
        <p:spPr>
          <a:xfrm>
            <a:off x="4398208" y="3829503"/>
            <a:ext cx="2920181" cy="1077218"/>
          </a:xfrm>
          <a:prstGeom prst="rect">
            <a:avLst/>
          </a:prstGeom>
          <a:noFill/>
        </p:spPr>
        <p:txBody>
          <a:bodyPr wrap="square" rtlCol="0">
            <a:spAutoFit/>
          </a:bodyPr>
          <a:lstStyle/>
          <a:p>
            <a:r>
              <a:rPr lang="en-US" sz="1600" b="1">
                <a:solidFill>
                  <a:srgbClr val="FF0000"/>
                </a:solidFill>
              </a:rPr>
              <a:t>Bước 2: Lựa chọn workspace muốn upload dashboard, </a:t>
            </a:r>
          </a:p>
          <a:p>
            <a:r>
              <a:rPr lang="en-US" sz="1600" b="1">
                <a:solidFill>
                  <a:srgbClr val="FF0000"/>
                </a:solidFill>
              </a:rPr>
              <a:t>người xem phải được phân quyền vào workspace này</a:t>
            </a:r>
          </a:p>
        </p:txBody>
      </p:sp>
    </p:spTree>
    <p:extLst>
      <p:ext uri="{BB962C8B-B14F-4D97-AF65-F5344CB8AC3E}">
        <p14:creationId xmlns:p14="http://schemas.microsoft.com/office/powerpoint/2010/main" val="2306740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7AA46E94-4D74-4C52-818C-A57A59B273C0}"/>
              </a:ext>
            </a:extLst>
          </p:cNvPr>
          <p:cNvSpPr/>
          <p:nvPr/>
        </p:nvSpPr>
        <p:spPr>
          <a:xfrm>
            <a:off x="733968" y="4343570"/>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BDE678F-14EA-4A5A-A772-CC6B9228055E}"/>
              </a:ext>
            </a:extLst>
          </p:cNvPr>
          <p:cNvSpPr/>
          <p:nvPr/>
        </p:nvSpPr>
        <p:spPr>
          <a:xfrm>
            <a:off x="733969" y="2478042"/>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1255215" cy="461665"/>
          </a:xfrm>
          <a:prstGeom prst="rect">
            <a:avLst/>
          </a:prstGeom>
          <a:noFill/>
        </p:spPr>
        <p:txBody>
          <a:bodyPr wrap="none" rtlCol="0">
            <a:spAutoFit/>
          </a:bodyPr>
          <a:lstStyle/>
          <a:p>
            <a:r>
              <a:rPr lang="en-US" sz="2400" b="1"/>
              <a:t>Tổng kết</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E75A2D3-1042-41A1-AB53-084BDD70260A}"/>
              </a:ext>
            </a:extLst>
          </p:cNvPr>
          <p:cNvSpPr/>
          <p:nvPr/>
        </p:nvSpPr>
        <p:spPr>
          <a:xfrm>
            <a:off x="4893830" y="892122"/>
            <a:ext cx="2070847"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Tiếp nhận, làm rõ và chốt đề bài</a:t>
            </a:r>
          </a:p>
        </p:txBody>
      </p:sp>
      <p:sp>
        <p:nvSpPr>
          <p:cNvPr id="18" name="Rectangle: Rounded Corners 17">
            <a:extLst>
              <a:ext uri="{FF2B5EF4-FFF2-40B4-BE49-F238E27FC236}">
                <a16:creationId xmlns:a16="http://schemas.microsoft.com/office/drawing/2014/main" id="{EF87DE25-0642-4738-9261-53886315A76E}"/>
              </a:ext>
            </a:extLst>
          </p:cNvPr>
          <p:cNvSpPr/>
          <p:nvPr/>
        </p:nvSpPr>
        <p:spPr>
          <a:xfrm>
            <a:off x="2302520"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a:t>
            </a:r>
          </a:p>
        </p:txBody>
      </p:sp>
      <p:sp>
        <p:nvSpPr>
          <p:cNvPr id="19" name="Rectangle: Rounded Corners 18">
            <a:extLst>
              <a:ext uri="{FF2B5EF4-FFF2-40B4-BE49-F238E27FC236}">
                <a16:creationId xmlns:a16="http://schemas.microsoft.com/office/drawing/2014/main" id="{C01E02EC-2EBE-468F-AA91-6050AC0C1E19}"/>
              </a:ext>
            </a:extLst>
          </p:cNvPr>
          <p:cNvSpPr/>
          <p:nvPr/>
        </p:nvSpPr>
        <p:spPr>
          <a:xfrm>
            <a:off x="4948803"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Kiểm tra </a:t>
            </a:r>
          </a:p>
          <a:p>
            <a:pPr algn="ctr"/>
            <a:r>
              <a:rPr lang="en-US"/>
              <a:t>số liệu + thiết kế</a:t>
            </a:r>
          </a:p>
        </p:txBody>
      </p:sp>
      <p:sp>
        <p:nvSpPr>
          <p:cNvPr id="20" name="Rectangle: Rounded Corners 19">
            <a:extLst>
              <a:ext uri="{FF2B5EF4-FFF2-40B4-BE49-F238E27FC236}">
                <a16:creationId xmlns:a16="http://schemas.microsoft.com/office/drawing/2014/main" id="{DD8122C9-BA5F-409F-A138-C830FFE397AE}"/>
              </a:ext>
            </a:extLst>
          </p:cNvPr>
          <p:cNvSpPr/>
          <p:nvPr/>
        </p:nvSpPr>
        <p:spPr>
          <a:xfrm>
            <a:off x="7595086" y="4476627"/>
            <a:ext cx="2070847" cy="720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Nghiệm thu, viết tài liệu</a:t>
            </a:r>
          </a:p>
        </p:txBody>
      </p:sp>
      <p:grpSp>
        <p:nvGrpSpPr>
          <p:cNvPr id="53" name="Group 52">
            <a:extLst>
              <a:ext uri="{FF2B5EF4-FFF2-40B4-BE49-F238E27FC236}">
                <a16:creationId xmlns:a16="http://schemas.microsoft.com/office/drawing/2014/main" id="{985B8DD6-66A1-4349-BEB8-55537F6683FE}"/>
              </a:ext>
            </a:extLst>
          </p:cNvPr>
          <p:cNvGrpSpPr/>
          <p:nvPr/>
        </p:nvGrpSpPr>
        <p:grpSpPr>
          <a:xfrm>
            <a:off x="1088026" y="2611098"/>
            <a:ext cx="9682459" cy="720000"/>
            <a:chOff x="909819" y="2158453"/>
            <a:chExt cx="9682459" cy="720000"/>
          </a:xfrm>
        </p:grpSpPr>
        <p:sp>
          <p:nvSpPr>
            <p:cNvPr id="12" name="Rectangle: Rounded Corners 11">
              <a:extLst>
                <a:ext uri="{FF2B5EF4-FFF2-40B4-BE49-F238E27FC236}">
                  <a16:creationId xmlns:a16="http://schemas.microsoft.com/office/drawing/2014/main" id="{86C828E3-E8A1-44D8-8B28-AEBEA6C2536D}"/>
                </a:ext>
              </a:extLst>
            </p:cNvPr>
            <p:cNvSpPr/>
            <p:nvPr/>
          </p:nvSpPr>
          <p:spPr>
            <a:xfrm>
              <a:off x="909819"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Kết nối + xử lý dữ liệu</a:t>
              </a:r>
            </a:p>
          </p:txBody>
        </p:sp>
        <p:sp>
          <p:nvSpPr>
            <p:cNvPr id="14" name="Rectangle: Rounded Corners 13">
              <a:extLst>
                <a:ext uri="{FF2B5EF4-FFF2-40B4-BE49-F238E27FC236}">
                  <a16:creationId xmlns:a16="http://schemas.microsoft.com/office/drawing/2014/main" id="{A86E10FC-50DB-4ECE-8C44-AB40F4664D67}"/>
                </a:ext>
              </a:extLst>
            </p:cNvPr>
            <p:cNvSpPr/>
            <p:nvPr/>
          </p:nvSpPr>
          <p:spPr>
            <a:xfrm>
              <a:off x="3447023"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Data Model</a:t>
              </a:r>
            </a:p>
          </p:txBody>
        </p:sp>
        <p:sp>
          <p:nvSpPr>
            <p:cNvPr id="15" name="Rectangle: Rounded Corners 14">
              <a:extLst>
                <a:ext uri="{FF2B5EF4-FFF2-40B4-BE49-F238E27FC236}">
                  <a16:creationId xmlns:a16="http://schemas.microsoft.com/office/drawing/2014/main" id="{CA6D540A-1389-4112-A5B1-316C9D4E5253}"/>
                </a:ext>
              </a:extLst>
            </p:cNvPr>
            <p:cNvSpPr/>
            <p:nvPr/>
          </p:nvSpPr>
          <p:spPr>
            <a:xfrm>
              <a:off x="5984227"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Tạo công thức tính toán với DAX</a:t>
              </a:r>
            </a:p>
          </p:txBody>
        </p:sp>
        <p:sp>
          <p:nvSpPr>
            <p:cNvPr id="17" name="Rectangle: Rounded Corners 16">
              <a:extLst>
                <a:ext uri="{FF2B5EF4-FFF2-40B4-BE49-F238E27FC236}">
                  <a16:creationId xmlns:a16="http://schemas.microsoft.com/office/drawing/2014/main" id="{CEC65903-4C2D-490D-9935-7CEBF9DEF25E}"/>
                </a:ext>
              </a:extLst>
            </p:cNvPr>
            <p:cNvSpPr/>
            <p:nvPr/>
          </p:nvSpPr>
          <p:spPr>
            <a:xfrm>
              <a:off x="8521431"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Trực quan hóa</a:t>
              </a:r>
            </a:p>
          </p:txBody>
        </p:sp>
        <p:cxnSp>
          <p:nvCxnSpPr>
            <p:cNvPr id="4" name="Straight Arrow Connector 3">
              <a:extLst>
                <a:ext uri="{FF2B5EF4-FFF2-40B4-BE49-F238E27FC236}">
                  <a16:creationId xmlns:a16="http://schemas.microsoft.com/office/drawing/2014/main" id="{58071426-6F84-44F4-A29C-B41E3BC647BE}"/>
                </a:ext>
              </a:extLst>
            </p:cNvPr>
            <p:cNvCxnSpPr>
              <a:cxnSpLocks/>
            </p:cNvCxnSpPr>
            <p:nvPr/>
          </p:nvCxnSpPr>
          <p:spPr>
            <a:xfrm>
              <a:off x="2980666"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52F6875-291B-42F5-8367-05B313DAD828}"/>
                </a:ext>
              </a:extLst>
            </p:cNvPr>
            <p:cNvCxnSpPr>
              <a:cxnSpLocks/>
            </p:cNvCxnSpPr>
            <p:nvPr/>
          </p:nvCxnSpPr>
          <p:spPr>
            <a:xfrm>
              <a:off x="5517870"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A5CF5BA-3C27-433B-89F1-B70C9AACAB40}"/>
                </a:ext>
              </a:extLst>
            </p:cNvPr>
            <p:cNvCxnSpPr>
              <a:cxnSpLocks/>
            </p:cNvCxnSpPr>
            <p:nvPr/>
          </p:nvCxnSpPr>
          <p:spPr>
            <a:xfrm>
              <a:off x="8055074"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cxnSp>
        <p:nvCxnSpPr>
          <p:cNvPr id="44" name="Straight Arrow Connector 43">
            <a:extLst>
              <a:ext uri="{FF2B5EF4-FFF2-40B4-BE49-F238E27FC236}">
                <a16:creationId xmlns:a16="http://schemas.microsoft.com/office/drawing/2014/main" id="{C0F542E5-CA28-4D07-A0FA-BA3CEA2CF317}"/>
              </a:ext>
            </a:extLst>
          </p:cNvPr>
          <p:cNvCxnSpPr>
            <a:cxnSpLocks/>
          </p:cNvCxnSpPr>
          <p:nvPr/>
        </p:nvCxnSpPr>
        <p:spPr>
          <a:xfrm>
            <a:off x="4373367"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606E430E-176E-4C7C-A7E3-02D066992C39}"/>
              </a:ext>
            </a:extLst>
          </p:cNvPr>
          <p:cNvCxnSpPr>
            <a:cxnSpLocks/>
          </p:cNvCxnSpPr>
          <p:nvPr/>
        </p:nvCxnSpPr>
        <p:spPr>
          <a:xfrm>
            <a:off x="7019650"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67F96E5-9DD5-4D0A-934F-A7B4EA302E13}"/>
              </a:ext>
            </a:extLst>
          </p:cNvPr>
          <p:cNvCxnSpPr>
            <a:cxnSpLocks/>
            <a:stCxn id="2" idx="2"/>
            <a:endCxn id="52" idx="0"/>
          </p:cNvCxnSpPr>
          <p:nvPr/>
        </p:nvCxnSpPr>
        <p:spPr>
          <a:xfrm>
            <a:off x="5929254" y="1612122"/>
            <a:ext cx="2" cy="865920"/>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FDC1A6B7-946E-4DF0-9ECB-4A860CFEEBB4}"/>
              </a:ext>
            </a:extLst>
          </p:cNvPr>
          <p:cNvCxnSpPr>
            <a:cxnSpLocks/>
            <a:stCxn id="52" idx="2"/>
            <a:endCxn id="55" idx="0"/>
          </p:cNvCxnSpPr>
          <p:nvPr/>
        </p:nvCxnSpPr>
        <p:spPr>
          <a:xfrm flipH="1">
            <a:off x="5929255" y="3464155"/>
            <a:ext cx="1" cy="879415"/>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1359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Bài tập cuối khóa</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08</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893391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4282454" cy="461665"/>
          </a:xfrm>
          <a:prstGeom prst="rect">
            <a:avLst/>
          </a:prstGeom>
          <a:noFill/>
        </p:spPr>
        <p:txBody>
          <a:bodyPr wrap="none" rtlCol="0">
            <a:spAutoFit/>
          </a:bodyPr>
          <a:lstStyle/>
          <a:p>
            <a:r>
              <a:rPr lang="en-US" sz="2400" b="1"/>
              <a:t>Thực hành với bài tập cuối khóa</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AEE723-0DDC-4D49-AB7D-4411B7FA6FB0}"/>
              </a:ext>
            </a:extLst>
          </p:cNvPr>
          <p:cNvSpPr txBox="1"/>
          <p:nvPr/>
        </p:nvSpPr>
        <p:spPr>
          <a:xfrm>
            <a:off x="439271" y="667074"/>
            <a:ext cx="11412070" cy="1384995"/>
          </a:xfrm>
          <a:prstGeom prst="rect">
            <a:avLst/>
          </a:prstGeom>
          <a:noFill/>
        </p:spPr>
        <p:txBody>
          <a:bodyPr wrap="square" rtlCol="0">
            <a:spAutoFit/>
          </a:bodyPr>
          <a:lstStyle/>
          <a:p>
            <a:r>
              <a:rPr lang="en-US" sz="1400" b="1"/>
              <a:t>Đề bài:</a:t>
            </a:r>
          </a:p>
          <a:p>
            <a:r>
              <a:rPr lang="en-US" sz="1400"/>
              <a:t>Bạn đang công tác tại một công ty kinh doanh thực phẩm, đồ uống. CEO giao nhiệm vụ cho bạn xây dựng dashboard tổng quan tình hình kinh doanh của công ty trong 6 tháng đầu năm 2025.</a:t>
            </a:r>
          </a:p>
          <a:p>
            <a:endParaRPr lang="en-US" sz="1400"/>
          </a:p>
          <a:p>
            <a:r>
              <a:rPr lang="en-US" sz="1400" b="1"/>
              <a:t>Yêu cầu:</a:t>
            </a:r>
          </a:p>
          <a:p>
            <a:pPr marL="285750" indent="-285750">
              <a:buFontTx/>
              <a:buChar char="-"/>
            </a:pPr>
            <a:r>
              <a:rPr lang="en-US" sz="1400"/>
              <a:t>Dựa trên data được đính kèm, mở một file Power BI mới và thiết kế dashboard thể hiện những thông tin sau:</a:t>
            </a:r>
          </a:p>
        </p:txBody>
      </p:sp>
      <p:graphicFrame>
        <p:nvGraphicFramePr>
          <p:cNvPr id="14" name="Table 13">
            <a:extLst>
              <a:ext uri="{FF2B5EF4-FFF2-40B4-BE49-F238E27FC236}">
                <a16:creationId xmlns:a16="http://schemas.microsoft.com/office/drawing/2014/main" id="{7A603010-7805-440F-BE27-D5C5E105FFA6}"/>
              </a:ext>
            </a:extLst>
          </p:cNvPr>
          <p:cNvGraphicFramePr>
            <a:graphicFrameLocks noGrp="1"/>
          </p:cNvGraphicFramePr>
          <p:nvPr>
            <p:extLst>
              <p:ext uri="{D42A27DB-BD31-4B8C-83A1-F6EECF244321}">
                <p14:modId xmlns:p14="http://schemas.microsoft.com/office/powerpoint/2010/main" val="633451258"/>
              </p:ext>
            </p:extLst>
          </p:nvPr>
        </p:nvGraphicFramePr>
        <p:xfrm>
          <a:off x="543950" y="2092220"/>
          <a:ext cx="8098026" cy="4127157"/>
        </p:xfrm>
        <a:graphic>
          <a:graphicData uri="http://schemas.openxmlformats.org/drawingml/2006/table">
            <a:tbl>
              <a:tblPr firstRow="1" bandRow="1">
                <a:tableStyleId>{5940675A-B579-460E-94D1-54222C63F5DA}</a:tableStyleId>
              </a:tblPr>
              <a:tblGrid>
                <a:gridCol w="1549679">
                  <a:extLst>
                    <a:ext uri="{9D8B030D-6E8A-4147-A177-3AD203B41FA5}">
                      <a16:colId xmlns:a16="http://schemas.microsoft.com/office/drawing/2014/main" val="3875154212"/>
                    </a:ext>
                  </a:extLst>
                </a:gridCol>
                <a:gridCol w="3706536">
                  <a:extLst>
                    <a:ext uri="{9D8B030D-6E8A-4147-A177-3AD203B41FA5}">
                      <a16:colId xmlns:a16="http://schemas.microsoft.com/office/drawing/2014/main" val="2999651669"/>
                    </a:ext>
                  </a:extLst>
                </a:gridCol>
                <a:gridCol w="2841811">
                  <a:extLst>
                    <a:ext uri="{9D8B030D-6E8A-4147-A177-3AD203B41FA5}">
                      <a16:colId xmlns:a16="http://schemas.microsoft.com/office/drawing/2014/main" val="2805158089"/>
                    </a:ext>
                  </a:extLst>
                </a:gridCol>
              </a:tblGrid>
              <a:tr h="301917">
                <a:tc>
                  <a:txBody>
                    <a:bodyPr/>
                    <a:lstStyle/>
                    <a:p>
                      <a:pPr algn="ctr"/>
                      <a:r>
                        <a:rPr lang="en-US" sz="1300" b="1"/>
                        <a:t>Quy mô thể hiện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a:t>Thông tin</a:t>
                      </a:r>
                    </a:p>
                  </a:txBody>
                  <a:tcPr anchor="ctr"/>
                </a:tc>
                <a:tc>
                  <a:txBody>
                    <a:bodyPr/>
                    <a:lstStyle/>
                    <a:p>
                      <a:pPr algn="ctr"/>
                      <a:r>
                        <a:rPr lang="en-US" sz="1300" b="1"/>
                        <a:t>Cách thể hiện</a:t>
                      </a:r>
                    </a:p>
                  </a:txBody>
                  <a:tcPr anchor="ctr"/>
                </a:tc>
                <a:extLst>
                  <a:ext uri="{0D108BD9-81ED-4DB2-BD59-A6C34878D82A}">
                    <a16:rowId xmlns:a16="http://schemas.microsoft.com/office/drawing/2014/main" val="3266034061"/>
                  </a:ext>
                </a:extLst>
              </a:tr>
              <a:tr h="370840">
                <a:tc>
                  <a:txBody>
                    <a:bodyPr/>
                    <a:lstStyle/>
                    <a:p>
                      <a:r>
                        <a:rPr lang="en-US" sz="1300"/>
                        <a:t>Toàn công ty</a:t>
                      </a:r>
                    </a:p>
                  </a:txBody>
                  <a:tcPr anchor="ctr"/>
                </a:tc>
                <a:tc>
                  <a:txBody>
                    <a:bodyPr/>
                    <a:lstStyle/>
                    <a:p>
                      <a:r>
                        <a:rPr lang="en-US" sz="1300"/>
                        <a:t>Tổng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 hoàn thành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Tổng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SL khách hàng đã giao dịch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Doanh thu TB trên 1 khách hàng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Lợi nhuận TB trên 1 khách hàng</a:t>
                      </a:r>
                    </a:p>
                  </a:txBody>
                  <a:tcPr anchor="ctr"/>
                </a:tc>
                <a:tc>
                  <a:txBody>
                    <a:bodyPr/>
                    <a:lstStyle/>
                    <a:p>
                      <a:r>
                        <a:rPr lang="en-US" sz="1300"/>
                        <a:t>Dùng dạng thẻ (Card)</a:t>
                      </a:r>
                    </a:p>
                  </a:txBody>
                  <a:tcPr anchor="ctr"/>
                </a:tc>
                <a:extLst>
                  <a:ext uri="{0D108BD9-81ED-4DB2-BD59-A6C34878D82A}">
                    <a16:rowId xmlns:a16="http://schemas.microsoft.com/office/drawing/2014/main" val="1768895800"/>
                  </a:ext>
                </a:extLst>
              </a:tr>
              <a:tr h="370840">
                <a:tc>
                  <a:txBody>
                    <a:bodyPr/>
                    <a:lstStyle/>
                    <a:p>
                      <a:r>
                        <a:rPr lang="en-US" sz="1300"/>
                        <a:t>Theo khu vực, cửa hàng</a:t>
                      </a:r>
                    </a:p>
                  </a:txBody>
                  <a:tcPr anchor="ctr"/>
                </a:tc>
                <a:tc>
                  <a:txBody>
                    <a:bodyPr/>
                    <a:lstStyle/>
                    <a:p>
                      <a:r>
                        <a:rPr lang="en-US" sz="1300"/>
                        <a:t>Biểu đồ 1: doanh thu + % hoàn thành doanh thu</a:t>
                      </a:r>
                      <a:br>
                        <a:rPr lang="en-US" sz="1300"/>
                      </a:br>
                      <a:r>
                        <a:rPr lang="en-US" sz="13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Biểu đồ 3: lợi nhuận TB trên 1 khách hàng</a:t>
                      </a:r>
                    </a:p>
                  </a:txBody>
                  <a:tcPr anchor="ctr"/>
                </a:tc>
                <a:tc>
                  <a:txBody>
                    <a:bodyPr/>
                    <a:lstStyle/>
                    <a:p>
                      <a:r>
                        <a:rPr lang="en-US" sz="1300"/>
                        <a:t>Kết hợp biểu đồ cột thể hiện thực đạt, biểu đồ đường thể hiện % hoàn thành</a:t>
                      </a:r>
                    </a:p>
                  </a:txBody>
                  <a:tcPr anchor="ctr"/>
                </a:tc>
                <a:extLst>
                  <a:ext uri="{0D108BD9-81ED-4DB2-BD59-A6C34878D82A}">
                    <a16:rowId xmlns:a16="http://schemas.microsoft.com/office/drawing/2014/main" val="3382797819"/>
                  </a:ext>
                </a:extLst>
              </a:tr>
              <a:tr h="370840">
                <a:tc>
                  <a:txBody>
                    <a:bodyPr/>
                    <a:lstStyle/>
                    <a:p>
                      <a:r>
                        <a:rPr lang="en-US" sz="1300"/>
                        <a:t>Xu hướng biến thiên theo tháng</a:t>
                      </a:r>
                    </a:p>
                  </a:txBody>
                  <a:tcPr anchor="ctr"/>
                </a:tc>
                <a:tc>
                  <a:txBody>
                    <a:bodyPr/>
                    <a:lstStyle/>
                    <a:p>
                      <a:r>
                        <a:rPr lang="en-US" sz="1300"/>
                        <a:t>Biểu đồ 1: doanh thu + % hoàn thành doanh thu</a:t>
                      </a:r>
                      <a:br>
                        <a:rPr lang="en-US" sz="1300"/>
                      </a:br>
                      <a:r>
                        <a:rPr lang="en-US" sz="13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Biểu đồ 3: lợi nhuận TB trên 1 khách hàng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Kết hợp biểu đồ cột thể hiện thực đạt, biểu đồ đường thể hiện % hoàn thành</a:t>
                      </a:r>
                    </a:p>
                  </a:txBody>
                  <a:tcPr anchor="ctr"/>
                </a:tc>
                <a:extLst>
                  <a:ext uri="{0D108BD9-81ED-4DB2-BD59-A6C34878D82A}">
                    <a16:rowId xmlns:a16="http://schemas.microsoft.com/office/drawing/2014/main" val="3710118896"/>
                  </a:ext>
                </a:extLst>
              </a:tr>
              <a:tr h="370840">
                <a:tc>
                  <a:txBody>
                    <a:bodyPr/>
                    <a:lstStyle/>
                    <a:p>
                      <a:endParaRPr lang="en-US" sz="13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Bảng tổng hợp: % hoàn thành lợi nhuận của tất cả khu vực, cửa hàng mỗi tháng</a:t>
                      </a:r>
                    </a:p>
                  </a:txBody>
                  <a:tcPr anchor="ctr"/>
                </a:tc>
                <a:tc>
                  <a:txBody>
                    <a:bodyPr/>
                    <a:lstStyle/>
                    <a:p>
                      <a:r>
                        <a:rPr lang="en-US" sz="1300"/>
                        <a:t>Dạng bảng matrix</a:t>
                      </a:r>
                    </a:p>
                  </a:txBody>
                  <a:tcPr anchor="ctr"/>
                </a:tc>
                <a:extLst>
                  <a:ext uri="{0D108BD9-81ED-4DB2-BD59-A6C34878D82A}">
                    <a16:rowId xmlns:a16="http://schemas.microsoft.com/office/drawing/2014/main" val="894144413"/>
                  </a:ext>
                </a:extLst>
              </a:tr>
              <a:tr h="370840">
                <a:tc>
                  <a:txBody>
                    <a:bodyPr/>
                    <a:lstStyle/>
                    <a:p>
                      <a:endParaRPr lang="en-US" sz="13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Tỷ trọng đóng góp lợi nhuận của các kênh tiếp cận khách hàng, các nhóm thu nhập khách hàng</a:t>
                      </a:r>
                    </a:p>
                  </a:txBody>
                  <a:tcPr anchor="ctr"/>
                </a:tc>
                <a:tc>
                  <a:txBody>
                    <a:bodyPr/>
                    <a:lstStyle/>
                    <a:p>
                      <a:r>
                        <a:rPr lang="en-US" sz="1300"/>
                        <a:t>Biểu đồ hình quạt</a:t>
                      </a:r>
                    </a:p>
                  </a:txBody>
                  <a:tcPr anchor="ctr"/>
                </a:tc>
                <a:extLst>
                  <a:ext uri="{0D108BD9-81ED-4DB2-BD59-A6C34878D82A}">
                    <a16:rowId xmlns:a16="http://schemas.microsoft.com/office/drawing/2014/main" val="895097673"/>
                  </a:ext>
                </a:extLst>
              </a:tr>
            </a:tbl>
          </a:graphicData>
        </a:graphic>
      </p:graphicFrame>
      <p:sp>
        <p:nvSpPr>
          <p:cNvPr id="17" name="TextBox 16">
            <a:extLst>
              <a:ext uri="{FF2B5EF4-FFF2-40B4-BE49-F238E27FC236}">
                <a16:creationId xmlns:a16="http://schemas.microsoft.com/office/drawing/2014/main" id="{BA716776-7E76-4F7A-B50C-CA7E74133E89}"/>
              </a:ext>
            </a:extLst>
          </p:cNvPr>
          <p:cNvSpPr txBox="1"/>
          <p:nvPr/>
        </p:nvSpPr>
        <p:spPr>
          <a:xfrm>
            <a:off x="8641976" y="2080229"/>
            <a:ext cx="3314044" cy="4093428"/>
          </a:xfrm>
          <a:prstGeom prst="rect">
            <a:avLst/>
          </a:prstGeom>
          <a:noFill/>
        </p:spPr>
        <p:txBody>
          <a:bodyPr wrap="square" rtlCol="0">
            <a:spAutoFit/>
          </a:bodyPr>
          <a:lstStyle/>
          <a:p>
            <a:pPr algn="just"/>
            <a:r>
              <a:rPr lang="en-US" sz="1200" b="1"/>
              <a:t>Câu hỏi 1 </a:t>
            </a:r>
            <a:r>
              <a:rPr lang="en-US" sz="1200" i="1"/>
              <a:t>(thực hành trích xuất thông tin từ dashboard)</a:t>
            </a:r>
          </a:p>
          <a:p>
            <a:pPr algn="just"/>
            <a:r>
              <a:rPr lang="en-US" sz="1200"/>
              <a:t>- Lợi nhuận và %HT lợi nhuận của Cửa hàng Nguyễn Lương Bằng trong tháng 4 là bao nhiêu?</a:t>
            </a:r>
          </a:p>
          <a:p>
            <a:pPr algn="just"/>
            <a:r>
              <a:rPr lang="en-US" sz="1200"/>
              <a:t>- Kênh tiếp cận nào và nhóm thu nhập nào của khách hàng có tỷ trọng đóng góp lợi nhuận cao nhất?</a:t>
            </a:r>
          </a:p>
          <a:p>
            <a:pPr algn="just"/>
            <a:endParaRPr lang="en-US" sz="1200"/>
          </a:p>
          <a:p>
            <a:pPr algn="just"/>
            <a:r>
              <a:rPr lang="en-US" sz="1200" b="1"/>
              <a:t>Câu hỏi 2 </a:t>
            </a:r>
            <a:r>
              <a:rPr lang="en-US" sz="1200" i="1"/>
              <a:t>(tổng hợp, phân tích)</a:t>
            </a:r>
          </a:p>
          <a:p>
            <a:pPr algn="just"/>
            <a:r>
              <a:rPr lang="en-US" sz="1200"/>
              <a:t>Công ty có 2 phân cấp kinh doanh: mỗi Khu vực có 1 GĐ Khu vực và mỗi Cửa hàng có 1 Cửa hàng trưởng. </a:t>
            </a:r>
          </a:p>
          <a:p>
            <a:pPr algn="just"/>
            <a:r>
              <a:rPr lang="en-US" sz="1200"/>
              <a:t>Dựa trên kết quả kinh doanh của các Khu vực, Cửa hàng, hãy đề xuất cơ chế khen thưởng – cảnh báo cho các đơn vị có kết quả tốt – không tốt trong 6 tháng đầu năm 2025.</a:t>
            </a:r>
          </a:p>
          <a:p>
            <a:pPr algn="just"/>
            <a:endParaRPr lang="en-US" sz="1200"/>
          </a:p>
          <a:p>
            <a:pPr algn="just"/>
            <a:r>
              <a:rPr lang="en-US" sz="1200" i="1" spc="-20">
                <a:solidFill>
                  <a:srgbClr val="FF0000"/>
                </a:solidFill>
              </a:rPr>
              <a:t>Lưu ý: </a:t>
            </a:r>
          </a:p>
          <a:p>
            <a:pPr algn="just"/>
            <a:r>
              <a:rPr lang="en-US" sz="1200" i="1" spc="-20">
                <a:solidFill>
                  <a:srgbClr val="FF0000"/>
                </a:solidFill>
              </a:rPr>
              <a:t>Trong tài liệu đính kèm (file DAX.txt), đã có công thức DAX của các chỉ số thường dùng cho dashboard này, học viên vui lòng tham khảo.</a:t>
            </a:r>
          </a:p>
        </p:txBody>
      </p:sp>
    </p:spTree>
    <p:extLst>
      <p:ext uri="{BB962C8B-B14F-4D97-AF65-F5344CB8AC3E}">
        <p14:creationId xmlns:p14="http://schemas.microsoft.com/office/powerpoint/2010/main" val="235748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17490" y="1009815"/>
            <a:ext cx="7313834" cy="2167062"/>
          </a:xfrm>
          <a:prstGeom prst="rect">
            <a:avLst/>
          </a:prstGeom>
        </p:spPr>
      </p:pic>
    </p:spTree>
    <p:extLst>
      <p:ext uri="{BB962C8B-B14F-4D97-AF65-F5344CB8AC3E}">
        <p14:creationId xmlns:p14="http://schemas.microsoft.com/office/powerpoint/2010/main" val="3566808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82CEE-C729-E4C9-B5BE-34277B673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4357027" cy="461665"/>
          </a:xfrm>
          <a:prstGeom prst="rect">
            <a:avLst/>
          </a:prstGeom>
          <a:noFill/>
        </p:spPr>
        <p:txBody>
          <a:bodyPr wrap="none" rtlCol="0">
            <a:spAutoFit/>
          </a:bodyPr>
          <a:lstStyle/>
          <a:p>
            <a:r>
              <a:rPr lang="en-US" sz="2400" b="1"/>
              <a:t>Lợi thế của Power BI so với Excel</a:t>
            </a:r>
          </a:p>
        </p:txBody>
      </p:sp>
      <p:graphicFrame>
        <p:nvGraphicFramePr>
          <p:cNvPr id="12" name="Table 11">
            <a:extLst>
              <a:ext uri="{FF2B5EF4-FFF2-40B4-BE49-F238E27FC236}">
                <a16:creationId xmlns:a16="http://schemas.microsoft.com/office/drawing/2014/main" id="{685C4AB1-1B43-3168-753B-0E0AE8A7B290}"/>
              </a:ext>
            </a:extLst>
          </p:cNvPr>
          <p:cNvGraphicFramePr>
            <a:graphicFrameLocks noGrp="1"/>
          </p:cNvGraphicFramePr>
          <p:nvPr>
            <p:extLst>
              <p:ext uri="{D42A27DB-BD31-4B8C-83A1-F6EECF244321}">
                <p14:modId xmlns:p14="http://schemas.microsoft.com/office/powerpoint/2010/main" val="1502402668"/>
              </p:ext>
            </p:extLst>
          </p:nvPr>
        </p:nvGraphicFramePr>
        <p:xfrm>
          <a:off x="1793875" y="965200"/>
          <a:ext cx="8127999" cy="448564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190425386"/>
                    </a:ext>
                  </a:extLst>
                </a:gridCol>
                <a:gridCol w="2709333">
                  <a:extLst>
                    <a:ext uri="{9D8B030D-6E8A-4147-A177-3AD203B41FA5}">
                      <a16:colId xmlns:a16="http://schemas.microsoft.com/office/drawing/2014/main" val="4251058980"/>
                    </a:ext>
                  </a:extLst>
                </a:gridCol>
                <a:gridCol w="2709333">
                  <a:extLst>
                    <a:ext uri="{9D8B030D-6E8A-4147-A177-3AD203B41FA5}">
                      <a16:colId xmlns:a16="http://schemas.microsoft.com/office/drawing/2014/main" val="2748118102"/>
                    </a:ext>
                  </a:extLst>
                </a:gridCol>
              </a:tblGrid>
              <a:tr h="370840">
                <a:tc>
                  <a:txBody>
                    <a:bodyPr/>
                    <a:lstStyle/>
                    <a:p>
                      <a:pPr algn="ctr"/>
                      <a:r>
                        <a:rPr lang="en-US" sz="1600"/>
                        <a:t>Tính năng</a:t>
                      </a:r>
                    </a:p>
                  </a:txBody>
                  <a:tcPr/>
                </a:tc>
                <a:tc>
                  <a:txBody>
                    <a:bodyPr/>
                    <a:lstStyle/>
                    <a:p>
                      <a:pPr algn="ctr"/>
                      <a:r>
                        <a:rPr lang="en-US" sz="1600"/>
                        <a:t>Power BI</a:t>
                      </a:r>
                    </a:p>
                  </a:txBody>
                  <a:tcPr/>
                </a:tc>
                <a:tc>
                  <a:txBody>
                    <a:bodyPr/>
                    <a:lstStyle/>
                    <a:p>
                      <a:pPr algn="ctr"/>
                      <a:r>
                        <a:rPr lang="en-US" sz="1600"/>
                        <a:t>Excel</a:t>
                      </a:r>
                    </a:p>
                  </a:txBody>
                  <a:tcPr/>
                </a:tc>
                <a:extLst>
                  <a:ext uri="{0D108BD9-81ED-4DB2-BD59-A6C34878D82A}">
                    <a16:rowId xmlns:a16="http://schemas.microsoft.com/office/drawing/2014/main" val="1159228748"/>
                  </a:ext>
                </a:extLst>
              </a:tr>
              <a:tr h="370840">
                <a:tc>
                  <a:txBody>
                    <a:bodyPr/>
                    <a:lstStyle/>
                    <a:p>
                      <a:r>
                        <a:rPr lang="en-US" sz="1600"/>
                        <a:t>Khả năng kết nối dữ liệu</a:t>
                      </a:r>
                    </a:p>
                  </a:txBody>
                  <a:tcPr/>
                </a:tc>
                <a:tc>
                  <a:txBody>
                    <a:bodyPr/>
                    <a:lstStyle/>
                    <a:p>
                      <a:r>
                        <a:rPr lang="en-US" sz="1600"/>
                        <a:t>Nguồn dữ liệu da dạng từ các tệp Excel cho đến các server SQL</a:t>
                      </a:r>
                    </a:p>
                  </a:txBody>
                  <a:tcPr/>
                </a:tc>
                <a:tc>
                  <a:txBody>
                    <a:bodyPr/>
                    <a:lstStyle/>
                    <a:p>
                      <a:r>
                        <a:rPr lang="en-US" sz="1600"/>
                        <a:t>Hạn chế hơn, đôi khi yêu cầu add-in bổ sung</a:t>
                      </a:r>
                    </a:p>
                  </a:txBody>
                  <a:tcPr/>
                </a:tc>
                <a:extLst>
                  <a:ext uri="{0D108BD9-81ED-4DB2-BD59-A6C34878D82A}">
                    <a16:rowId xmlns:a16="http://schemas.microsoft.com/office/drawing/2014/main" val="763502734"/>
                  </a:ext>
                </a:extLst>
              </a:tr>
              <a:tr h="370840">
                <a:tc>
                  <a:txBody>
                    <a:bodyPr/>
                    <a:lstStyle/>
                    <a:p>
                      <a:r>
                        <a:rPr lang="en-US" sz="1600"/>
                        <a:t>Dung lượng dữ liệu kết nối</a:t>
                      </a:r>
                    </a:p>
                  </a:txBody>
                  <a:tcPr/>
                </a:tc>
                <a:tc>
                  <a:txBody>
                    <a:bodyPr/>
                    <a:lstStyle/>
                    <a:p>
                      <a:r>
                        <a:rPr lang="en-US" sz="1600"/>
                        <a:t>Hoạt động hiệu quả ngay cả với tệp dữ liệu lớn</a:t>
                      </a:r>
                    </a:p>
                  </a:txBody>
                  <a:tcPr/>
                </a:tc>
                <a:tc>
                  <a:txBody>
                    <a:bodyPr/>
                    <a:lstStyle/>
                    <a:p>
                      <a:r>
                        <a:rPr lang="en-US" sz="1600"/>
                        <a:t>Giới hạn về số lượng dòng, hiệu suất giảm đáng kể với tệp dữ liệu lớn</a:t>
                      </a:r>
                    </a:p>
                  </a:txBody>
                  <a:tcPr/>
                </a:tc>
                <a:extLst>
                  <a:ext uri="{0D108BD9-81ED-4DB2-BD59-A6C34878D82A}">
                    <a16:rowId xmlns:a16="http://schemas.microsoft.com/office/drawing/2014/main" val="484583955"/>
                  </a:ext>
                </a:extLst>
              </a:tr>
              <a:tr h="370840">
                <a:tc>
                  <a:txBody>
                    <a:bodyPr/>
                    <a:lstStyle/>
                    <a:p>
                      <a:r>
                        <a:rPr lang="en-US" sz="1600"/>
                        <a:t>Khả năng trực quan hóa</a:t>
                      </a:r>
                    </a:p>
                  </a:txBody>
                  <a:tcPr/>
                </a:tc>
                <a:tc>
                  <a:txBody>
                    <a:bodyPr/>
                    <a:lstStyle/>
                    <a:p>
                      <a:r>
                        <a:rPr lang="en-US" sz="1600"/>
                        <a:t>Cho phép kéo thả, thân thiện với người dùng</a:t>
                      </a:r>
                    </a:p>
                  </a:txBody>
                  <a:tcPr/>
                </a:tc>
                <a:tc>
                  <a:txBody>
                    <a:bodyPr/>
                    <a:lstStyle/>
                    <a:p>
                      <a:r>
                        <a:rPr lang="en-US" sz="1600"/>
                        <a:t>Thư viện biểu đồ không đa dạng và tối ưu bằng Power BI</a:t>
                      </a:r>
                    </a:p>
                  </a:txBody>
                  <a:tcPr/>
                </a:tc>
                <a:extLst>
                  <a:ext uri="{0D108BD9-81ED-4DB2-BD59-A6C34878D82A}">
                    <a16:rowId xmlns:a16="http://schemas.microsoft.com/office/drawing/2014/main" val="2890355130"/>
                  </a:ext>
                </a:extLst>
              </a:tr>
              <a:tr h="370840">
                <a:tc>
                  <a:txBody>
                    <a:bodyPr/>
                    <a:lstStyle/>
                    <a:p>
                      <a:r>
                        <a:rPr lang="en-US" sz="1600"/>
                        <a:t>Tương tác giữa các biểu đồ</a:t>
                      </a:r>
                    </a:p>
                  </a:txBody>
                  <a:tcPr/>
                </a:tc>
                <a:tc>
                  <a:txBody>
                    <a:bodyPr/>
                    <a:lstStyle/>
                    <a:p>
                      <a:r>
                        <a:rPr lang="en-US" sz="1600"/>
                        <a:t>Rất dễ dàng, là một trong những điểm mạnh lớn nhất của phần mềm</a:t>
                      </a:r>
                    </a:p>
                  </a:txBody>
                  <a:tcPr/>
                </a:tc>
                <a:tc>
                  <a:txBody>
                    <a:bodyPr/>
                    <a:lstStyle/>
                    <a:p>
                      <a:r>
                        <a:rPr lang="en-US" sz="1600"/>
                        <a:t>Các biểu đồ thường tĩnh, không hỗ trợ tương tác sâu như Power BI</a:t>
                      </a:r>
                    </a:p>
                  </a:txBody>
                  <a:tcPr/>
                </a:tc>
                <a:extLst>
                  <a:ext uri="{0D108BD9-81ED-4DB2-BD59-A6C34878D82A}">
                    <a16:rowId xmlns:a16="http://schemas.microsoft.com/office/drawing/2014/main" val="955022082"/>
                  </a:ext>
                </a:extLst>
              </a:tr>
              <a:tr h="370840">
                <a:tc>
                  <a:txBody>
                    <a:bodyPr/>
                    <a:lstStyle/>
                    <a:p>
                      <a:r>
                        <a:rPr lang="en-US" sz="1600"/>
                        <a:t>Publish và bảo mật</a:t>
                      </a:r>
                    </a:p>
                  </a:txBody>
                  <a:tcPr/>
                </a:tc>
                <a:tc>
                  <a:txBody>
                    <a:bodyPr/>
                    <a:lstStyle/>
                    <a:p>
                      <a:r>
                        <a:rPr lang="en-US" sz="1600"/>
                        <a:t>Cho phép publish và share dashboard cho người dùng khác. Tùy chỉnh quyền truy cập ở mức rất sâu.</a:t>
                      </a:r>
                    </a:p>
                  </a:txBody>
                  <a:tcPr/>
                </a:tc>
                <a:tc>
                  <a:txBody>
                    <a:bodyPr/>
                    <a:lstStyle/>
                    <a:p>
                      <a:r>
                        <a:rPr lang="en-US" sz="1600"/>
                        <a:t>Việc chia sẻ và thiết lập bảo mật phức tạp hơn nhiều</a:t>
                      </a:r>
                    </a:p>
                  </a:txBody>
                  <a:tcPr/>
                </a:tc>
                <a:extLst>
                  <a:ext uri="{0D108BD9-81ED-4DB2-BD59-A6C34878D82A}">
                    <a16:rowId xmlns:a16="http://schemas.microsoft.com/office/drawing/2014/main" val="1199824690"/>
                  </a:ext>
                </a:extLst>
              </a:tr>
            </a:tbl>
          </a:graphicData>
        </a:graphic>
      </p:graphicFrame>
    </p:spTree>
    <p:extLst>
      <p:ext uri="{BB962C8B-B14F-4D97-AF65-F5344CB8AC3E}">
        <p14:creationId xmlns:p14="http://schemas.microsoft.com/office/powerpoint/2010/main" val="356375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65119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sp>
        <p:nvSpPr>
          <p:cNvPr id="4" name="TextBox 3">
            <a:extLst>
              <a:ext uri="{FF2B5EF4-FFF2-40B4-BE49-F238E27FC236}">
                <a16:creationId xmlns:a16="http://schemas.microsoft.com/office/drawing/2014/main" id="{989BC721-F277-388B-1398-DDA285D24C2A}"/>
              </a:ext>
            </a:extLst>
          </p:cNvPr>
          <p:cNvSpPr txBox="1"/>
          <p:nvPr/>
        </p:nvSpPr>
        <p:spPr>
          <a:xfrm>
            <a:off x="704849" y="866755"/>
            <a:ext cx="9953625" cy="2292935"/>
          </a:xfrm>
          <a:prstGeom prst="rect">
            <a:avLst/>
          </a:prstGeom>
          <a:noFill/>
        </p:spPr>
        <p:txBody>
          <a:bodyPr wrap="square" rtlCol="0">
            <a:spAutoFit/>
          </a:bodyPr>
          <a:lstStyle/>
          <a:p>
            <a:r>
              <a:rPr lang="en-US"/>
              <a:t>Lưu ý khi tiếp nhận và làm rõ đề bài:</a:t>
            </a:r>
          </a:p>
          <a:p>
            <a:endParaRPr lang="en-US"/>
          </a:p>
          <a:p>
            <a:pPr marL="285750" indent="-285750">
              <a:spcBef>
                <a:spcPts val="600"/>
              </a:spcBef>
              <a:spcAft>
                <a:spcPts val="600"/>
              </a:spcAft>
              <a:buFont typeface="Wingdings" panose="05000000000000000000" pitchFamily="2" charset="2"/>
              <a:buChar char="q"/>
            </a:pPr>
            <a:r>
              <a:rPr lang="en-US"/>
              <a:t>Có rất nhiều chi tiết nhỏ mà </a:t>
            </a:r>
            <a:r>
              <a:rPr lang="en-US" b="1"/>
              <a:t>người ra đề bài</a:t>
            </a:r>
            <a:r>
              <a:rPr lang="en-US"/>
              <a:t> và </a:t>
            </a:r>
            <a:r>
              <a:rPr lang="en-US" b="1"/>
              <a:t>người làm dashboard </a:t>
            </a:r>
            <a:r>
              <a:rPr lang="en-US"/>
              <a:t>cần thống nhất với nhau. </a:t>
            </a:r>
          </a:p>
          <a:p>
            <a:pPr marL="285750" indent="-285750">
              <a:spcBef>
                <a:spcPts val="600"/>
              </a:spcBef>
              <a:spcAft>
                <a:spcPts val="600"/>
              </a:spcAft>
              <a:buFont typeface="Wingdings" panose="05000000000000000000" pitchFamily="2" charset="2"/>
              <a:buChar char="q"/>
            </a:pPr>
            <a:r>
              <a:rPr lang="en-US"/>
              <a:t>Càng thống nhất rõ ràng, chi tiết, càng tiết kiệm thời gian và tăng hiệu quả công việc.</a:t>
            </a:r>
          </a:p>
          <a:p>
            <a:pPr marL="285750" indent="-285750">
              <a:spcBef>
                <a:spcPts val="600"/>
              </a:spcBef>
              <a:spcAft>
                <a:spcPts val="600"/>
              </a:spcAft>
              <a:buFont typeface="Wingdings" panose="05000000000000000000" pitchFamily="2" charset="2"/>
              <a:buChar char="q"/>
            </a:pPr>
            <a:r>
              <a:rPr lang="en-US"/>
              <a:t>Nếu phối hợp liên phòng ban, tốt nhất nên xác nhận đề bài qua văn bản hoặc email.</a:t>
            </a:r>
          </a:p>
          <a:p>
            <a:pPr marL="285750" indent="-285750">
              <a:spcBef>
                <a:spcPts val="600"/>
              </a:spcBef>
              <a:spcAft>
                <a:spcPts val="600"/>
              </a:spcAft>
              <a:buFont typeface="Wingdings" panose="05000000000000000000" pitchFamily="2" charset="2"/>
              <a:buChar char="q"/>
            </a:pPr>
            <a:r>
              <a:rPr lang="en-US"/>
              <a:t>Nên viết tài liệu chi tiết về đề bài phục vụ nghiệm thu và bàn giao sau này.</a:t>
            </a:r>
          </a:p>
        </p:txBody>
      </p:sp>
    </p:spTree>
    <p:extLst>
      <p:ext uri="{BB962C8B-B14F-4D97-AF65-F5344CB8AC3E}">
        <p14:creationId xmlns:p14="http://schemas.microsoft.com/office/powerpoint/2010/main" val="156321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graphicFrame>
        <p:nvGraphicFramePr>
          <p:cNvPr id="3" name="Table 2">
            <a:extLst>
              <a:ext uri="{FF2B5EF4-FFF2-40B4-BE49-F238E27FC236}">
                <a16:creationId xmlns:a16="http://schemas.microsoft.com/office/drawing/2014/main" id="{89F3DC9D-0D13-6A4C-14F4-53BF6978088F}"/>
              </a:ext>
            </a:extLst>
          </p:cNvPr>
          <p:cNvGraphicFramePr>
            <a:graphicFrameLocks noGrp="1"/>
          </p:cNvGraphicFramePr>
          <p:nvPr>
            <p:extLst>
              <p:ext uri="{D42A27DB-BD31-4B8C-83A1-F6EECF244321}">
                <p14:modId xmlns:p14="http://schemas.microsoft.com/office/powerpoint/2010/main" val="3257241489"/>
              </p:ext>
            </p:extLst>
          </p:nvPr>
        </p:nvGraphicFramePr>
        <p:xfrm>
          <a:off x="1275180" y="838715"/>
          <a:ext cx="9641639" cy="5283200"/>
        </p:xfrm>
        <a:graphic>
          <a:graphicData uri="http://schemas.openxmlformats.org/drawingml/2006/table">
            <a:tbl>
              <a:tblPr firstRow="1" bandRow="1">
                <a:tableStyleId>{5940675A-B579-460E-94D1-54222C63F5DA}</a:tableStyleId>
              </a:tblPr>
              <a:tblGrid>
                <a:gridCol w="2725852">
                  <a:extLst>
                    <a:ext uri="{9D8B030D-6E8A-4147-A177-3AD203B41FA5}">
                      <a16:colId xmlns:a16="http://schemas.microsoft.com/office/drawing/2014/main" val="112577488"/>
                    </a:ext>
                  </a:extLst>
                </a:gridCol>
                <a:gridCol w="2725852">
                  <a:extLst>
                    <a:ext uri="{9D8B030D-6E8A-4147-A177-3AD203B41FA5}">
                      <a16:colId xmlns:a16="http://schemas.microsoft.com/office/drawing/2014/main" val="190425386"/>
                    </a:ext>
                  </a:extLst>
                </a:gridCol>
                <a:gridCol w="4189935">
                  <a:extLst>
                    <a:ext uri="{9D8B030D-6E8A-4147-A177-3AD203B41FA5}">
                      <a16:colId xmlns:a16="http://schemas.microsoft.com/office/drawing/2014/main" val="4251058980"/>
                    </a:ext>
                  </a:extLst>
                </a:gridCol>
              </a:tblGrid>
              <a:tr h="370840">
                <a:tc>
                  <a:txBody>
                    <a:bodyPr/>
                    <a:lstStyle/>
                    <a:p>
                      <a:pPr algn="ctr"/>
                      <a:r>
                        <a:rPr lang="en-US" sz="1300" b="1">
                          <a:solidFill>
                            <a:schemeClr val="bg1"/>
                          </a:solidFill>
                        </a:rPr>
                        <a:t>Hạng mục</a:t>
                      </a:r>
                    </a:p>
                  </a:txBody>
                  <a:tcPr anchor="ctr">
                    <a:solidFill>
                      <a:srgbClr val="F06524"/>
                    </a:solidFill>
                  </a:tcPr>
                </a:tc>
                <a:tc>
                  <a:txBody>
                    <a:bodyPr/>
                    <a:lstStyle/>
                    <a:p>
                      <a:pPr algn="ctr"/>
                      <a:r>
                        <a:rPr lang="en-US" sz="1300" b="1">
                          <a:solidFill>
                            <a:schemeClr val="bg1"/>
                          </a:solidFill>
                        </a:rPr>
                        <a:t>Nội dung</a:t>
                      </a:r>
                    </a:p>
                  </a:txBody>
                  <a:tcPr anchor="ctr">
                    <a:solidFill>
                      <a:srgbClr val="F06524"/>
                    </a:solidFill>
                  </a:tcPr>
                </a:tc>
                <a:tc>
                  <a:txBody>
                    <a:bodyPr/>
                    <a:lstStyle/>
                    <a:p>
                      <a:pPr algn="ctr"/>
                      <a:r>
                        <a:rPr lang="en-US" sz="1300" b="1">
                          <a:solidFill>
                            <a:schemeClr val="bg1"/>
                          </a:solidFill>
                        </a:rPr>
                        <a:t>Ví dụ</a:t>
                      </a:r>
                    </a:p>
                  </a:txBody>
                  <a:tcPr anchor="ctr">
                    <a:solidFill>
                      <a:srgbClr val="F06524"/>
                    </a:solidFill>
                  </a:tcPr>
                </a:tc>
                <a:extLst>
                  <a:ext uri="{0D108BD9-81ED-4DB2-BD59-A6C34878D82A}">
                    <a16:rowId xmlns:a16="http://schemas.microsoft.com/office/drawing/2014/main" val="1159228748"/>
                  </a:ext>
                </a:extLst>
              </a:tr>
              <a:tr h="370840">
                <a:tc rowSpan="2">
                  <a:txBody>
                    <a:bodyPr/>
                    <a:lstStyle/>
                    <a:p>
                      <a:r>
                        <a:rPr lang="en-US" sz="1300"/>
                        <a:t>Đối tượng, mục đích sử dụng</a:t>
                      </a:r>
                    </a:p>
                  </a:txBody>
                  <a:tcPr anchor="ctr"/>
                </a:tc>
                <a:tc>
                  <a:txBody>
                    <a:bodyPr/>
                    <a:lstStyle/>
                    <a:p>
                      <a:r>
                        <a:rPr lang="en-US" sz="1300"/>
                        <a:t>Ai là đối tượng sử dụng dashboard?</a:t>
                      </a:r>
                    </a:p>
                  </a:txBody>
                  <a:tcPr anchor="ctr"/>
                </a:tc>
                <a:tc>
                  <a:txBody>
                    <a:bodyPr/>
                    <a:lstStyle/>
                    <a:p>
                      <a:r>
                        <a:rPr lang="en-US" sz="1300"/>
                        <a:t>- Ban TGĐ</a:t>
                      </a:r>
                    </a:p>
                    <a:p>
                      <a:r>
                        <a:rPr lang="en-US" sz="1300"/>
                        <a:t>- Giám đốc vùng / miền</a:t>
                      </a:r>
                    </a:p>
                    <a:p>
                      <a:r>
                        <a:rPr lang="en-US" sz="1300"/>
                        <a:t>- Giám đốc chi nhánh</a:t>
                      </a:r>
                    </a:p>
                    <a:p>
                      <a:pPr marL="0" indent="0">
                        <a:buFontTx/>
                        <a:buNone/>
                      </a:pPr>
                      <a:r>
                        <a:rPr lang="en-US" sz="1300"/>
                        <a:t>- Giám đốc PGD, cửa hàng</a:t>
                      </a:r>
                    </a:p>
                    <a:p>
                      <a:pPr marL="0" indent="0">
                        <a:buFontTx/>
                        <a:buNone/>
                      </a:pPr>
                      <a:r>
                        <a:rPr lang="en-US" sz="1300"/>
                        <a:t>- Nhân viên kinh doanh…</a:t>
                      </a:r>
                    </a:p>
                  </a:txBody>
                  <a:tcPr anchor="ctr"/>
                </a:tc>
                <a:extLst>
                  <a:ext uri="{0D108BD9-81ED-4DB2-BD59-A6C34878D82A}">
                    <a16:rowId xmlns:a16="http://schemas.microsoft.com/office/drawing/2014/main" val="763502734"/>
                  </a:ext>
                </a:extLst>
              </a:tr>
              <a:tr h="370840">
                <a:tc vMerge="1">
                  <a:txBody>
                    <a:bodyPr/>
                    <a:lstStyle/>
                    <a:p>
                      <a:endParaRPr lang="en-US" sz="1400"/>
                    </a:p>
                  </a:txBody>
                  <a:tcPr/>
                </a:tc>
                <a:tc>
                  <a:txBody>
                    <a:bodyPr/>
                    <a:lstStyle/>
                    <a:p>
                      <a:r>
                        <a:rPr lang="en-US" sz="1300"/>
                        <a:t>Mục đích sử dụng dashboard là gì?</a:t>
                      </a:r>
                    </a:p>
                  </a:txBody>
                  <a:tcPr anchor="ctr"/>
                </a:tc>
                <a:tc>
                  <a:txBody>
                    <a:bodyPr/>
                    <a:lstStyle/>
                    <a:p>
                      <a:r>
                        <a:rPr lang="en-US" sz="1300"/>
                        <a:t>- Theo dõi tổng quan cả công ty</a:t>
                      </a:r>
                    </a:p>
                    <a:p>
                      <a:r>
                        <a:rPr lang="en-US" sz="1300"/>
                        <a:t>- Hay theo dõi chi tiết năng suất đến từng cửa hàng, NVKD...</a:t>
                      </a:r>
                    </a:p>
                  </a:txBody>
                  <a:tcPr anchor="ctr"/>
                </a:tc>
                <a:extLst>
                  <a:ext uri="{0D108BD9-81ED-4DB2-BD59-A6C34878D82A}">
                    <a16:rowId xmlns:a16="http://schemas.microsoft.com/office/drawing/2014/main" val="484583955"/>
                  </a:ext>
                </a:extLst>
              </a:tr>
              <a:tr h="370840">
                <a:tc>
                  <a:txBody>
                    <a:bodyPr/>
                    <a:lstStyle/>
                    <a:p>
                      <a:r>
                        <a:rPr lang="en-US" sz="1300"/>
                        <a:t>Dữ liệu</a:t>
                      </a:r>
                    </a:p>
                  </a:txBody>
                  <a:tcPr anchor="ctr"/>
                </a:tc>
                <a:tc>
                  <a:txBody>
                    <a:bodyPr/>
                    <a:lstStyle/>
                    <a:p>
                      <a:r>
                        <a:rPr lang="en-US" sz="1300"/>
                        <a:t>Nguồn dữ liệu có sẵn hay chưa?</a:t>
                      </a:r>
                    </a:p>
                  </a:txBody>
                  <a:tcPr anchor="ctr"/>
                </a:tc>
                <a:tc>
                  <a:txBody>
                    <a:bodyPr/>
                    <a:lstStyle/>
                    <a:p>
                      <a:endParaRPr lang="en-US" sz="1300"/>
                    </a:p>
                  </a:txBody>
                  <a:tcPr anchor="ctr"/>
                </a:tc>
                <a:extLst>
                  <a:ext uri="{0D108BD9-81ED-4DB2-BD59-A6C34878D82A}">
                    <a16:rowId xmlns:a16="http://schemas.microsoft.com/office/drawing/2014/main" val="2890355130"/>
                  </a:ext>
                </a:extLst>
              </a:tr>
              <a:tr h="370840">
                <a:tc rowSpan="5">
                  <a:txBody>
                    <a:bodyPr/>
                    <a:lstStyle/>
                    <a:p>
                      <a:r>
                        <a:rPr lang="en-US" sz="1300"/>
                        <a:t>Nội dung dashboard</a:t>
                      </a:r>
                    </a:p>
                  </a:txBody>
                  <a:tcPr anchor="ctr"/>
                </a:tc>
                <a:tc>
                  <a:txBody>
                    <a:bodyPr/>
                    <a:lstStyle/>
                    <a:p>
                      <a:r>
                        <a:rPr lang="en-US" sz="1300"/>
                        <a:t>Quy tắc lấy dữ liệu là gì?</a:t>
                      </a:r>
                    </a:p>
                  </a:txBody>
                  <a:tcPr anchor="ctr"/>
                </a:tc>
                <a:tc>
                  <a:txBody>
                    <a:bodyPr/>
                    <a:lstStyle/>
                    <a:p>
                      <a:r>
                        <a:rPr lang="en-US" sz="1300"/>
                        <a:t>Thống kê toàn bộ Phòng giao dịch hay không? </a:t>
                      </a:r>
                    </a:p>
                    <a:p>
                      <a:r>
                        <a:rPr lang="en-US" sz="1300"/>
                        <a:t>Thống kê toàn bộ sản phẩm hay không? </a:t>
                      </a:r>
                    </a:p>
                    <a:p>
                      <a:r>
                        <a:rPr lang="en-US" sz="1300"/>
                        <a:t>Đối tượng khách hàng cụ thể là gì?...</a:t>
                      </a:r>
                    </a:p>
                  </a:txBody>
                  <a:tcPr anchor="ctr"/>
                </a:tc>
                <a:extLst>
                  <a:ext uri="{0D108BD9-81ED-4DB2-BD59-A6C34878D82A}">
                    <a16:rowId xmlns:a16="http://schemas.microsoft.com/office/drawing/2014/main" val="955022082"/>
                  </a:ext>
                </a:extLst>
              </a:tr>
              <a:tr h="370840">
                <a:tc vMerge="1">
                  <a:txBody>
                    <a:bodyPr/>
                    <a:lstStyle/>
                    <a:p>
                      <a:endParaRPr lang="en-US" sz="1400"/>
                    </a:p>
                  </a:txBody>
                  <a:tcPr/>
                </a:tc>
                <a:tc>
                  <a:txBody>
                    <a:bodyPr/>
                    <a:lstStyle/>
                    <a:p>
                      <a:r>
                        <a:rPr lang="en-US" sz="1300"/>
                        <a:t>Người dùng quan tâm đến các chiều báo cáo nào?</a:t>
                      </a:r>
                    </a:p>
                  </a:txBody>
                  <a:tcPr anchor="ctr"/>
                </a:tc>
                <a:tc>
                  <a:txBody>
                    <a:bodyPr/>
                    <a:lstStyle/>
                    <a:p>
                      <a:r>
                        <a:rPr lang="en-US" sz="1300"/>
                        <a:t>Thời gian (tháng / quý / năm)</a:t>
                      </a:r>
                    </a:p>
                    <a:p>
                      <a:r>
                        <a:rPr lang="en-US" sz="1300"/>
                        <a:t>Vùng, miền, đối tượng khách hàng…</a:t>
                      </a:r>
                    </a:p>
                  </a:txBody>
                  <a:tcPr anchor="ctr"/>
                </a:tc>
                <a:extLst>
                  <a:ext uri="{0D108BD9-81ED-4DB2-BD59-A6C34878D82A}">
                    <a16:rowId xmlns:a16="http://schemas.microsoft.com/office/drawing/2014/main" val="1199824690"/>
                  </a:ext>
                </a:extLst>
              </a:tr>
              <a:tr h="370840">
                <a:tc vMerge="1">
                  <a:txBody>
                    <a:bodyPr/>
                    <a:lstStyle/>
                    <a:p>
                      <a:endParaRPr lang="en-US" sz="1400"/>
                    </a:p>
                  </a:txBody>
                  <a:tcPr/>
                </a:tc>
                <a:tc>
                  <a:txBody>
                    <a:bodyPr/>
                    <a:lstStyle/>
                    <a:p>
                      <a:r>
                        <a:rPr lang="en-US" sz="1300"/>
                        <a:t>Các chỉ số cần thể hiện?</a:t>
                      </a:r>
                    </a:p>
                  </a:txBody>
                  <a:tcPr anchor="ctr"/>
                </a:tc>
                <a:tc>
                  <a:txBody>
                    <a:bodyPr/>
                    <a:lstStyle/>
                    <a:p>
                      <a:endParaRPr lang="en-US" sz="1300"/>
                    </a:p>
                  </a:txBody>
                  <a:tcPr anchor="ctr"/>
                </a:tc>
                <a:extLst>
                  <a:ext uri="{0D108BD9-81ED-4DB2-BD59-A6C34878D82A}">
                    <a16:rowId xmlns:a16="http://schemas.microsoft.com/office/drawing/2014/main" val="945111155"/>
                  </a:ext>
                </a:extLst>
              </a:tr>
              <a:tr h="370840">
                <a:tc vMerge="1">
                  <a:txBody>
                    <a:bodyPr/>
                    <a:lstStyle/>
                    <a:p>
                      <a:endParaRPr lang="en-US"/>
                    </a:p>
                  </a:txBody>
                  <a:tcPr/>
                </a:tc>
                <a:tc>
                  <a:txBody>
                    <a:bodyPr/>
                    <a:lstStyle/>
                    <a:p>
                      <a:r>
                        <a:rPr lang="en-US" sz="1300"/>
                        <a:t>Yêu cầu về thiết kế?</a:t>
                      </a:r>
                    </a:p>
                  </a:txBody>
                  <a:tcPr anchor="ctr"/>
                </a:tc>
                <a:tc>
                  <a:txBody>
                    <a:bodyPr/>
                    <a:lstStyle/>
                    <a:p>
                      <a:endParaRPr lang="en-US" sz="1300"/>
                    </a:p>
                  </a:txBody>
                  <a:tcPr anchor="ctr"/>
                </a:tc>
                <a:extLst>
                  <a:ext uri="{0D108BD9-81ED-4DB2-BD59-A6C34878D82A}">
                    <a16:rowId xmlns:a16="http://schemas.microsoft.com/office/drawing/2014/main" val="2078782801"/>
                  </a:ext>
                </a:extLst>
              </a:tr>
              <a:tr h="370840">
                <a:tc vMerge="1">
                  <a:txBody>
                    <a:bodyPr/>
                    <a:lstStyle/>
                    <a:p>
                      <a:endParaRPr lang="en-US" sz="1400"/>
                    </a:p>
                  </a:txBody>
                  <a:tcPr/>
                </a:tc>
                <a:tc>
                  <a:txBody>
                    <a:bodyPr/>
                    <a:lstStyle/>
                    <a:p>
                      <a:r>
                        <a:rPr lang="en-US" sz="1300"/>
                        <a:t>Tần suất cập nhật dữ liệu?</a:t>
                      </a:r>
                    </a:p>
                  </a:txBody>
                  <a:tcPr anchor="ctr"/>
                </a:tc>
                <a:tc>
                  <a:txBody>
                    <a:bodyPr/>
                    <a:lstStyle/>
                    <a:p>
                      <a:r>
                        <a:rPr lang="en-US" sz="1300"/>
                        <a:t>Cập nhật theo tháng, tuần, hàng ngày?</a:t>
                      </a:r>
                    </a:p>
                  </a:txBody>
                  <a:tcPr anchor="ctr"/>
                </a:tc>
                <a:extLst>
                  <a:ext uri="{0D108BD9-81ED-4DB2-BD59-A6C34878D82A}">
                    <a16:rowId xmlns:a16="http://schemas.microsoft.com/office/drawing/2014/main" val="2982677933"/>
                  </a:ext>
                </a:extLst>
              </a:tr>
              <a:tr h="370840">
                <a:tc>
                  <a:txBody>
                    <a:bodyPr/>
                    <a:lstStyle/>
                    <a:p>
                      <a:r>
                        <a:rPr lang="en-US" sz="1300"/>
                        <a:t>Bảo mật, phân quyền</a:t>
                      </a:r>
                    </a:p>
                  </a:txBody>
                  <a:tcPr anchor="ctr"/>
                </a:tc>
                <a:tc>
                  <a:txBody>
                    <a:bodyPr/>
                    <a:lstStyle/>
                    <a:p>
                      <a:r>
                        <a:rPr lang="en-US" sz="1300"/>
                        <a:t>Ai có quyền truy cập dashboard?</a:t>
                      </a:r>
                    </a:p>
                    <a:p>
                      <a:r>
                        <a:rPr lang="en-US" sz="1300"/>
                        <a:t>Ai phê duyệt quyền truy cập?</a:t>
                      </a:r>
                    </a:p>
                  </a:txBody>
                  <a:tcPr anchor="ctr"/>
                </a:tc>
                <a:tc>
                  <a:txBody>
                    <a:bodyPr/>
                    <a:lstStyle/>
                    <a:p>
                      <a:endParaRPr lang="en-US" sz="1300"/>
                    </a:p>
                  </a:txBody>
                  <a:tcPr anchor="ctr"/>
                </a:tc>
                <a:extLst>
                  <a:ext uri="{0D108BD9-81ED-4DB2-BD59-A6C34878D82A}">
                    <a16:rowId xmlns:a16="http://schemas.microsoft.com/office/drawing/2014/main" val="3640882933"/>
                  </a:ext>
                </a:extLst>
              </a:tr>
            </a:tbl>
          </a:graphicData>
        </a:graphic>
      </p:graphicFrame>
    </p:spTree>
    <p:extLst>
      <p:ext uri="{BB962C8B-B14F-4D97-AF65-F5344CB8AC3E}">
        <p14:creationId xmlns:p14="http://schemas.microsoft.com/office/powerpoint/2010/main" val="3660032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3611140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MxSOSk5SEaueHSEYEn5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XvpHt9_t0OwkmTj5NBu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25ejp0YUWHBtnPIKrI_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E4z22_vpUKSRQbr1inMM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3_18ZYUzv0ioQMWu1Stq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HSJsONWxUue1Vvr_AMu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fhwfodJvUuH6KlYe7RX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zpiqv9Pk2TBXLu8S6Ayg"/>
</p:tagLst>
</file>

<file path=ppt/tags/tag3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8bxwThrDUuVZoXjxgfnq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_vka94zuEK6luTElEg9U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DvIPniKPEm7jCyCxBtvY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RdsS3mL0y8SY5JalKc7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wUmCkBW30mi86chtoacf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Hxt_2oI5U2YWY46Shfo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SB Origin">
  <a:themeElements>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alpha val="14902"/>
          </a:schemeClr>
        </a:solidFill>
        <a:ln w="9525">
          <a:solidFill>
            <a:schemeClr val="tx2"/>
          </a:solidFill>
          <a:prstDash val="dash"/>
          <a:round/>
          <a:headEnd/>
          <a:tailEnd/>
        </a:ln>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0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SB BCG">
  <a:themeElements>
    <a:clrScheme name="MSB">
      <a:dk1>
        <a:srgbClr val="000000"/>
      </a:dk1>
      <a:lt1>
        <a:sysClr val="window" lastClr="FFFFFF"/>
      </a:lt1>
      <a:dk2>
        <a:srgbClr val="FF0201"/>
      </a:dk2>
      <a:lt2>
        <a:srgbClr val="F2F2F2"/>
      </a:lt2>
      <a:accent1>
        <a:srgbClr val="800000"/>
      </a:accent1>
      <a:accent2>
        <a:srgbClr val="C00000"/>
      </a:accent2>
      <a:accent3>
        <a:srgbClr val="FFC000"/>
      </a:accent3>
      <a:accent4>
        <a:srgbClr val="FF6766"/>
      </a:accent4>
      <a:accent5>
        <a:srgbClr val="A5A5A5"/>
      </a:accent5>
      <a:accent6>
        <a:srgbClr val="FF671F"/>
      </a:accent6>
      <a:hlink>
        <a:srgbClr val="5B9BD5"/>
      </a:hlink>
      <a:folHlink>
        <a:srgbClr val="98C0E4"/>
      </a:folHlink>
    </a:clrScheme>
    <a:fontScheme name="Custom 8">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201"/>
        </a:solidFill>
        <a:ln w="9525" cap="rnd" cmpd="sng" algn="ctr">
          <a:solidFill>
            <a:srgbClr val="FF0201"/>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1064</TotalTime>
  <Words>3099</Words>
  <Application>Microsoft Office PowerPoint</Application>
  <PresentationFormat>Widescreen</PresentationFormat>
  <Paragraphs>407</Paragraphs>
  <Slides>46</Slides>
  <Notes>13</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57" baseType="lpstr">
      <vt:lpstr>Aptos</vt:lpstr>
      <vt:lpstr>Aptos Display</vt:lpstr>
      <vt:lpstr>Arial</vt:lpstr>
      <vt:lpstr>Calibri</vt:lpstr>
      <vt:lpstr>Cascadia Mono</vt:lpstr>
      <vt:lpstr>Trebuchet MS</vt:lpstr>
      <vt:lpstr>Wingdings</vt:lpstr>
      <vt:lpstr>Office Theme</vt:lpstr>
      <vt:lpstr>MSB Origin</vt:lpstr>
      <vt:lpstr>MSB BCG</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dc:creator>
  <cp:lastModifiedBy>Minh Tao Le (CN - DLL DA)</cp:lastModifiedBy>
  <cp:revision>90</cp:revision>
  <dcterms:created xsi:type="dcterms:W3CDTF">2025-07-12T02:24:07Z</dcterms:created>
  <dcterms:modified xsi:type="dcterms:W3CDTF">2025-07-21T02:09:24Z</dcterms:modified>
</cp:coreProperties>
</file>